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5"/>
  </p:notesMasterIdLst>
  <p:sldIdLst>
    <p:sldId id="324" r:id="rId2"/>
    <p:sldId id="370" r:id="rId3"/>
    <p:sldId id="389" r:id="rId4"/>
    <p:sldId id="401" r:id="rId5"/>
    <p:sldId id="365" r:id="rId6"/>
    <p:sldId id="402" r:id="rId7"/>
    <p:sldId id="403" r:id="rId8"/>
    <p:sldId id="404" r:id="rId9"/>
    <p:sldId id="405" r:id="rId10"/>
    <p:sldId id="371" r:id="rId11"/>
    <p:sldId id="372" r:id="rId12"/>
    <p:sldId id="373" r:id="rId13"/>
    <p:sldId id="374" r:id="rId14"/>
    <p:sldId id="375" r:id="rId15"/>
    <p:sldId id="376" r:id="rId16"/>
    <p:sldId id="377" r:id="rId17"/>
    <p:sldId id="378" r:id="rId18"/>
    <p:sldId id="379" r:id="rId19"/>
    <p:sldId id="380" r:id="rId20"/>
    <p:sldId id="381" r:id="rId21"/>
    <p:sldId id="329" r:id="rId22"/>
    <p:sldId id="382" r:id="rId23"/>
    <p:sldId id="383" r:id="rId24"/>
    <p:sldId id="384" r:id="rId25"/>
    <p:sldId id="385" r:id="rId26"/>
    <p:sldId id="387" r:id="rId27"/>
    <p:sldId id="386" r:id="rId28"/>
    <p:sldId id="388" r:id="rId29"/>
    <p:sldId id="366" r:id="rId30"/>
    <p:sldId id="367" r:id="rId31"/>
    <p:sldId id="325" r:id="rId32"/>
    <p:sldId id="326" r:id="rId33"/>
    <p:sldId id="327" r:id="rId34"/>
    <p:sldId id="276" r:id="rId35"/>
    <p:sldId id="328" r:id="rId36"/>
    <p:sldId id="330" r:id="rId37"/>
    <p:sldId id="313" r:id="rId38"/>
    <p:sldId id="349" r:id="rId39"/>
    <p:sldId id="331" r:id="rId40"/>
    <p:sldId id="406" r:id="rId41"/>
    <p:sldId id="368" r:id="rId42"/>
    <p:sldId id="346" r:id="rId43"/>
    <p:sldId id="352" r:id="rId44"/>
    <p:sldId id="351" r:id="rId45"/>
    <p:sldId id="266" r:id="rId46"/>
    <p:sldId id="262" r:id="rId47"/>
    <p:sldId id="263" r:id="rId48"/>
    <p:sldId id="299" r:id="rId49"/>
    <p:sldId id="264" r:id="rId50"/>
    <p:sldId id="265" r:id="rId51"/>
    <p:sldId id="337" r:id="rId52"/>
    <p:sldId id="274" r:id="rId53"/>
    <p:sldId id="407" r:id="rId54"/>
    <p:sldId id="298" r:id="rId55"/>
    <p:sldId id="345" r:id="rId56"/>
    <p:sldId id="344" r:id="rId57"/>
    <p:sldId id="354" r:id="rId58"/>
    <p:sldId id="353" r:id="rId59"/>
    <p:sldId id="359" r:id="rId60"/>
    <p:sldId id="355" r:id="rId61"/>
    <p:sldId id="356" r:id="rId62"/>
    <p:sldId id="390" r:id="rId63"/>
    <p:sldId id="391" r:id="rId64"/>
    <p:sldId id="392" r:id="rId65"/>
    <p:sldId id="393" r:id="rId66"/>
    <p:sldId id="394" r:id="rId67"/>
    <p:sldId id="395" r:id="rId68"/>
    <p:sldId id="396" r:id="rId69"/>
    <p:sldId id="397" r:id="rId70"/>
    <p:sldId id="398" r:id="rId71"/>
    <p:sldId id="399" r:id="rId72"/>
    <p:sldId id="400" r:id="rId73"/>
    <p:sldId id="408" r:id="rId74"/>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28"/>
      </p:cViewPr>
      <p:guideLst>
        <p:guide orient="horz" pos="2160"/>
        <p:guide pos="2880"/>
      </p:guideLst>
    </p:cSldViewPr>
  </p:slideViewPr>
  <p:notesTextViewPr>
    <p:cViewPr>
      <p:scale>
        <a:sx n="1" d="1"/>
        <a:sy n="1" d="1"/>
      </p:scale>
      <p:origin x="0" y="0"/>
    </p:cViewPr>
  </p:notesTextViewPr>
  <p:sorterViewPr>
    <p:cViewPr>
      <p:scale>
        <a:sx n="168" d="100"/>
        <a:sy n="168" d="100"/>
      </p:scale>
      <p:origin x="0" y="40733"/>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4AA6C1-9E49-4438-9F57-5BF56EE437B7}" type="datetimeFigureOut">
              <a:rPr lang="sv-SE" smtClean="0"/>
              <a:t>2014-10-21</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06FDA1-ED5C-45FB-B905-F38147E1CBDC}" type="slidenum">
              <a:rPr lang="sv-SE" smtClean="0"/>
              <a:t>‹#›</a:t>
            </a:fld>
            <a:endParaRPr lang="sv-SE"/>
          </a:p>
        </p:txBody>
      </p:sp>
    </p:spTree>
    <p:extLst>
      <p:ext uri="{BB962C8B-B14F-4D97-AF65-F5344CB8AC3E}">
        <p14:creationId xmlns:p14="http://schemas.microsoft.com/office/powerpoint/2010/main" val="1676389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Platshållare för bildobjekt 1"/>
          <p:cNvSpPr>
            <a:spLocks noGrp="1" noRot="1" noChangeAspect="1" noTextEdit="1"/>
          </p:cNvSpPr>
          <p:nvPr>
            <p:ph type="sldImg"/>
          </p:nvPr>
        </p:nvSpPr>
        <p:spPr>
          <a:ln/>
        </p:spPr>
      </p:sp>
      <p:sp>
        <p:nvSpPr>
          <p:cNvPr id="126979"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sv-SE" smtClean="0">
              <a:latin typeface="Arial" charset="0"/>
            </a:endParaRPr>
          </a:p>
        </p:txBody>
      </p:sp>
      <p:sp>
        <p:nvSpPr>
          <p:cNvPr id="126980"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906DC597-EC3F-43B3-BA8C-8A1E14884C6D}" type="slidenum">
              <a:rPr lang="sv-SE" altLang="sv-SE" smtClean="0"/>
              <a:pPr>
                <a:spcBef>
                  <a:spcPct val="0"/>
                </a:spcBef>
              </a:pPr>
              <a:t>1</a:t>
            </a:fld>
            <a:endParaRPr lang="sv-SE" altLang="sv-S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4A093E75-E5AF-4286-BC73-6FB608F1EA65}" type="slidenum">
              <a:rPr lang="sv-SE" sz="1200">
                <a:latin typeface="Arial" pitchFamily="34" charset="0"/>
              </a:rPr>
              <a:pPr algn="r" eaLnBrk="1" hangingPunct="1"/>
              <a:t>13</a:t>
            </a:fld>
            <a:endParaRPr lang="sv-SE" sz="1200">
              <a:latin typeface="Arial" pitchFamily="34" charset="0"/>
            </a:endParaRPr>
          </a:p>
        </p:txBody>
      </p:sp>
      <p:sp>
        <p:nvSpPr>
          <p:cNvPr id="17408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C2BBF18C-D6F2-430F-9637-5A130BB3962F}" type="slidenum">
              <a:rPr lang="en-GB" sz="1200">
                <a:latin typeface="Times New Roman" pitchFamily="18" charset="0"/>
              </a:rPr>
              <a:pPr algn="r" eaLnBrk="1" hangingPunct="1"/>
              <a:t>13</a:t>
            </a:fld>
            <a:endParaRPr lang="en-GB" sz="1200">
              <a:latin typeface="Times New Roman" pitchFamily="18" charset="0"/>
            </a:endParaRPr>
          </a:p>
        </p:txBody>
      </p:sp>
      <p:sp>
        <p:nvSpPr>
          <p:cNvPr id="174084" name="Rectangle 2"/>
          <p:cNvSpPr>
            <a:spLocks noGrp="1" noRot="1" noChangeAspect="1" noChangeArrowheads="1" noTextEdit="1"/>
          </p:cNvSpPr>
          <p:nvPr>
            <p:ph type="sldImg"/>
          </p:nvPr>
        </p:nvSpPr>
        <p:spPr>
          <a:ln/>
        </p:spPr>
      </p:sp>
      <p:sp>
        <p:nvSpPr>
          <p:cNvPr id="174085"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BBE00814-FF58-492E-87A0-203A51C9A5F8}" type="slidenum">
              <a:rPr lang="sv-SE" sz="1200">
                <a:latin typeface="Calibri" pitchFamily="34" charset="0"/>
                <a:ea typeface="MS PGothic" pitchFamily="34" charset="-128"/>
              </a:rPr>
              <a:pPr algn="r" eaLnBrk="1" hangingPunct="1"/>
              <a:t>14</a:t>
            </a:fld>
            <a:endParaRPr lang="sv-SE" sz="1200">
              <a:latin typeface="Calibri" pitchFamily="34" charset="0"/>
              <a:ea typeface="MS PGothic" pitchFamily="34" charset="-128"/>
            </a:endParaRPr>
          </a:p>
        </p:txBody>
      </p:sp>
      <p:sp>
        <p:nvSpPr>
          <p:cNvPr id="175107"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3CD884C0-BAB6-4C60-AE66-0DA39D988613}" type="slidenum">
              <a:rPr lang="en-GB" sz="1200">
                <a:latin typeface="Times New Roman" pitchFamily="18" charset="0"/>
              </a:rPr>
              <a:pPr algn="r" eaLnBrk="1" hangingPunct="1"/>
              <a:t>14</a:t>
            </a:fld>
            <a:endParaRPr lang="en-GB" sz="1200">
              <a:latin typeface="Times New Roman" pitchFamily="18" charset="0"/>
            </a:endParaRPr>
          </a:p>
        </p:txBody>
      </p:sp>
      <p:sp>
        <p:nvSpPr>
          <p:cNvPr id="175108" name="Rectangle 2"/>
          <p:cNvSpPr>
            <a:spLocks noGrp="1" noRot="1" noChangeAspect="1" noChangeArrowheads="1" noTextEdit="1"/>
          </p:cNvSpPr>
          <p:nvPr>
            <p:ph type="sldImg"/>
          </p:nvPr>
        </p:nvSpPr>
        <p:spPr>
          <a:ln/>
        </p:spPr>
      </p:sp>
      <p:sp>
        <p:nvSpPr>
          <p:cNvPr id="17510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3" tIns="45716" rIns="91433" bIns="45716" anchor="b"/>
          <a:lstStyle/>
          <a:p>
            <a:pPr algn="r"/>
            <a:fld id="{AD4A8B4F-7E48-425E-A122-E94812E31BF3}" type="slidenum">
              <a:rPr lang="sv-SE" sz="1200">
                <a:latin typeface="Arial" charset="0"/>
              </a:rPr>
              <a:pPr algn="r"/>
              <a:t>16</a:t>
            </a:fld>
            <a:endParaRPr lang="sv-SE" sz="1200">
              <a:latin typeface="Arial"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sv-SE"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BF0328C-D5D1-4AA6-BA50-6A09AA971C24}" type="slidenum">
              <a:rPr lang="sv-SE" sz="1200">
                <a:latin typeface="Arial" charset="0"/>
              </a:rPr>
              <a:pPr algn="r"/>
              <a:t>22</a:t>
            </a:fld>
            <a:endParaRPr lang="sv-SE" sz="1200">
              <a:latin typeface="Arial"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sv-SE"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297C3C82-B5EE-4966-88DB-1C70CEC68B6A}" type="slidenum">
              <a:rPr lang="sv-SE" smtClean="0">
                <a:latin typeface="Arial" charset="0"/>
              </a:rPr>
              <a:pPr/>
              <a:t>23</a:t>
            </a:fld>
            <a:endParaRPr lang="sv-SE" smtClean="0">
              <a:latin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sv-SE"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Platshållare för bildobjekt 1"/>
          <p:cNvSpPr>
            <a:spLocks noGrp="1" noRot="1" noChangeAspect="1" noTextEdit="1"/>
          </p:cNvSpPr>
          <p:nvPr>
            <p:ph type="sldImg"/>
          </p:nvPr>
        </p:nvSpPr>
        <p:spPr>
          <a:ln/>
        </p:spPr>
      </p:sp>
      <p:sp>
        <p:nvSpPr>
          <p:cNvPr id="101379" name="Platshållare för anteckningar 2"/>
          <p:cNvSpPr>
            <a:spLocks noGrp="1"/>
          </p:cNvSpPr>
          <p:nvPr>
            <p:ph type="body" idx="1"/>
          </p:nvPr>
        </p:nvSpPr>
        <p:spPr>
          <a:noFill/>
          <a:ln/>
        </p:spPr>
        <p:txBody>
          <a:bodyPr/>
          <a:lstStyle/>
          <a:p>
            <a:endParaRPr lang="sv-SE" smtClean="0">
              <a:latin typeface="Arial" charset="0"/>
            </a:endParaRPr>
          </a:p>
        </p:txBody>
      </p:sp>
      <p:sp>
        <p:nvSpPr>
          <p:cNvPr id="101380" name="Platshållare för bild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235B3D9-3120-441F-B46E-5A56C08E089A}" type="slidenum">
              <a:rPr lang="sv-SE" sz="1200">
                <a:latin typeface="Arial" charset="0"/>
              </a:rPr>
              <a:pPr algn="r"/>
              <a:t>24</a:t>
            </a:fld>
            <a:endParaRPr lang="sv-SE" sz="120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DD016A0-B58F-48BA-8193-C96D92A3ABB1}" type="slidenum">
              <a:rPr lang="sv-SE" sz="1200"/>
              <a:pPr algn="r"/>
              <a:t>25</a:t>
            </a:fld>
            <a:endParaRPr lang="sv-SE" sz="1200"/>
          </a:p>
        </p:txBody>
      </p:sp>
      <p:sp>
        <p:nvSpPr>
          <p:cNvPr id="10240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757D111E-8E3E-4848-82C9-9B6748067738}" type="slidenum">
              <a:rPr lang="en-GB" sz="1200">
                <a:latin typeface="Times New Roman" pitchFamily="18" charset="0"/>
              </a:rPr>
              <a:pPr algn="r"/>
              <a:t>25</a:t>
            </a:fld>
            <a:endParaRPr lang="en-GB" sz="1200">
              <a:latin typeface="Times New Roman" pitchFamily="18" charset="0"/>
            </a:endParaRPr>
          </a:p>
        </p:txBody>
      </p:sp>
      <p:sp>
        <p:nvSpPr>
          <p:cNvPr id="102404" name="Rectangle 2"/>
          <p:cNvSpPr>
            <a:spLocks noGrp="1" noRot="1" noChangeAspect="1" noChangeArrowheads="1" noTextEdit="1"/>
          </p:cNvSpPr>
          <p:nvPr>
            <p:ph type="sldImg"/>
          </p:nvPr>
        </p:nvSpPr>
        <p:spPr>
          <a:ln/>
        </p:spPr>
      </p:sp>
      <p:sp>
        <p:nvSpPr>
          <p:cNvPr id="102405" name="Rectangle 3"/>
          <p:cNvSpPr>
            <a:spLocks noGrp="1" noChangeArrowheads="1"/>
          </p:cNvSpPr>
          <p:nvPr>
            <p:ph type="body" idx="1"/>
          </p:nvPr>
        </p:nvSpPr>
        <p:spPr>
          <a:noFill/>
          <a:ln/>
        </p:spPr>
        <p:txBody>
          <a:bodyPr/>
          <a:lstStyle/>
          <a:p>
            <a:pPr eaLnBrk="1" hangingPunct="1"/>
            <a:endParaRPr lang="sv-SE"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6C5ABB5-E835-45B8-A7EB-D0D92E3AED23}" type="slidenum">
              <a:rPr lang="sv-SE" sz="1200">
                <a:latin typeface="Arial" charset="0"/>
              </a:rPr>
              <a:pPr algn="r"/>
              <a:t>26</a:t>
            </a:fld>
            <a:endParaRPr lang="sv-SE" sz="1200">
              <a:latin typeface="Arial"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sv-SE"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Platshållare för bildobjekt 1"/>
          <p:cNvSpPr>
            <a:spLocks noGrp="1" noRot="1" noChangeAspect="1" noTextEdit="1"/>
          </p:cNvSpPr>
          <p:nvPr>
            <p:ph type="sldImg"/>
          </p:nvPr>
        </p:nvSpPr>
        <p:spPr>
          <a:ln/>
        </p:spPr>
      </p:sp>
      <p:sp>
        <p:nvSpPr>
          <p:cNvPr id="103427" name="Platshållare för anteckningar 2"/>
          <p:cNvSpPr>
            <a:spLocks noGrp="1"/>
          </p:cNvSpPr>
          <p:nvPr>
            <p:ph type="body" idx="1"/>
          </p:nvPr>
        </p:nvSpPr>
        <p:spPr>
          <a:noFill/>
          <a:ln/>
        </p:spPr>
        <p:txBody>
          <a:bodyPr/>
          <a:lstStyle/>
          <a:p>
            <a:pPr eaLnBrk="1" hangingPunct="1"/>
            <a:endParaRPr lang="sv-SE" smtClean="0">
              <a:latin typeface="Arial" charset="0"/>
            </a:endParaRPr>
          </a:p>
        </p:txBody>
      </p:sp>
      <p:sp>
        <p:nvSpPr>
          <p:cNvPr id="103428" name="Platshållare för bild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5729591-1545-4B34-9F32-DE3DD40DDBBD}" type="slidenum">
              <a:rPr lang="sv-SE" sz="1200">
                <a:latin typeface="Arial" charset="0"/>
              </a:rPr>
              <a:pPr algn="r"/>
              <a:t>27</a:t>
            </a:fld>
            <a:endParaRPr lang="sv-SE" sz="120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B8E9494-9776-4838-9220-4863BC959AA7}" type="slidenum">
              <a:rPr lang="sv-SE" sz="1200">
                <a:latin typeface="Arial" charset="0"/>
              </a:rPr>
              <a:pPr algn="r"/>
              <a:t>28</a:t>
            </a:fld>
            <a:endParaRPr lang="sv-SE" sz="1200">
              <a:latin typeface="Arial" charset="0"/>
            </a:endParaRPr>
          </a:p>
        </p:txBody>
      </p:sp>
      <p:sp>
        <p:nvSpPr>
          <p:cNvPr id="10649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C2FF4FA4-6F19-4443-8B78-9DF5D4B90FB3}" type="slidenum">
              <a:rPr lang="en-GB" sz="1200">
                <a:latin typeface="Times New Roman" pitchFamily="18" charset="0"/>
              </a:rPr>
              <a:pPr algn="r"/>
              <a:t>28</a:t>
            </a:fld>
            <a:endParaRPr lang="en-GB" sz="1200">
              <a:latin typeface="Times New Roman" pitchFamily="18" charset="0"/>
            </a:endParaRPr>
          </a:p>
        </p:txBody>
      </p:sp>
      <p:sp>
        <p:nvSpPr>
          <p:cNvPr id="106500" name="Rectangle 2"/>
          <p:cNvSpPr>
            <a:spLocks noGrp="1" noRot="1" noChangeAspect="1" noChangeArrowheads="1" noTextEdit="1"/>
          </p:cNvSpPr>
          <p:nvPr>
            <p:ph type="sldImg"/>
          </p:nvPr>
        </p:nvSpPr>
        <p:spPr>
          <a:ln/>
        </p:spPr>
      </p:sp>
      <p:sp>
        <p:nvSpPr>
          <p:cNvPr id="106501"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Platshållare för bildobjekt 1"/>
          <p:cNvSpPr>
            <a:spLocks noGrp="1" noRot="1" noChangeAspect="1" noTextEdit="1"/>
          </p:cNvSpPr>
          <p:nvPr>
            <p:ph type="sldImg"/>
          </p:nvPr>
        </p:nvSpPr>
        <p:spPr>
          <a:ln/>
        </p:spPr>
      </p:sp>
      <p:sp>
        <p:nvSpPr>
          <p:cNvPr id="49155"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55300" name="Platshållare för bildnummer 3"/>
          <p:cNvSpPr>
            <a:spLocks noGrp="1"/>
          </p:cNvSpPr>
          <p:nvPr>
            <p:ph type="sldNum" sz="quarter" idx="5"/>
          </p:nvPr>
        </p:nvSpPr>
        <p:spPr/>
        <p:txBody>
          <a:bodyPr/>
          <a:lstStyle/>
          <a:p>
            <a:pPr>
              <a:defRPr/>
            </a:pPr>
            <a:fld id="{1DA32890-45FD-45A9-9C04-CBCEEC464B2D}" type="slidenum">
              <a:rPr lang="sv-SE" smtClean="0"/>
              <a:pPr>
                <a:defRPr/>
              </a:pPr>
              <a:t>3</a:t>
            </a:fld>
            <a:endParaRPr lang="sv-S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CCF49AF-6B4C-41B1-A3A6-072C3F0902BC}" type="slidenum">
              <a:rPr lang="sv-SE" altLang="sv-SE" smtClean="0">
                <a:latin typeface="Calibri" pitchFamily="34" charset="0"/>
                <a:ea typeface="MS PGothic" pitchFamily="34" charset="-128"/>
              </a:rPr>
              <a:pPr eaLnBrk="1" hangingPunct="1">
                <a:spcBef>
                  <a:spcPct val="0"/>
                </a:spcBef>
              </a:pPr>
              <a:t>32</a:t>
            </a:fld>
            <a:endParaRPr lang="sv-SE" altLang="sv-SE" smtClean="0">
              <a:latin typeface="Calibri" pitchFamily="34" charset="0"/>
              <a:ea typeface="MS PGothic" pitchFamily="34" charset="-128"/>
            </a:endParaRPr>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FB334CA-B55F-4D53-96E9-7D33AB076DD3}" type="slidenum">
              <a:rPr lang="sv-SE" altLang="sv-SE"/>
              <a:pPr algn="r" eaLnBrk="1" hangingPunct="1">
                <a:spcBef>
                  <a:spcPct val="0"/>
                </a:spcBef>
              </a:pPr>
              <a:t>35</a:t>
            </a:fld>
            <a:endParaRPr lang="sv-SE" altLang="sv-SE"/>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sv-SE"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ADA5362-AA26-4A6E-8586-7D79D3561309}" type="slidenum">
              <a:rPr lang="sv-SE" altLang="sv-SE"/>
              <a:pPr algn="r" eaLnBrk="1" hangingPunct="1">
                <a:spcBef>
                  <a:spcPct val="0"/>
                </a:spcBef>
              </a:pPr>
              <a:t>45</a:t>
            </a:fld>
            <a:endParaRPr lang="sv-SE" altLang="sv-SE"/>
          </a:p>
        </p:txBody>
      </p:sp>
      <p:sp>
        <p:nvSpPr>
          <p:cNvPr id="109571" name="Platshållare för bildobjekt 1"/>
          <p:cNvSpPr>
            <a:spLocks noGrp="1" noRot="1" noChangeAspect="1" noTextEdit="1"/>
          </p:cNvSpPr>
          <p:nvPr>
            <p:ph type="sldImg"/>
          </p:nvPr>
        </p:nvSpPr>
        <p:spPr>
          <a:ln/>
        </p:spPr>
      </p:sp>
      <p:sp>
        <p:nvSpPr>
          <p:cNvPr id="109572"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charset="0"/>
            </a:endParaRPr>
          </a:p>
        </p:txBody>
      </p:sp>
      <p:sp>
        <p:nvSpPr>
          <p:cNvPr id="109573" name="Platshållare för bild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0EB098C0-ABEA-4D38-8CD1-4ABD84058E19}" type="slidenum">
              <a:rPr lang="sv-SE" altLang="sv-SE"/>
              <a:pPr algn="r" eaLnBrk="1" hangingPunct="1">
                <a:spcBef>
                  <a:spcPct val="0"/>
                </a:spcBef>
              </a:pPr>
              <a:t>45</a:t>
            </a:fld>
            <a:endParaRPr lang="sv-SE" altLang="sv-S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3DB2C98-F0B5-4D4C-BD5F-C64ED8B0A46B}" type="slidenum">
              <a:rPr lang="sv-SE" altLang="sv-SE" smtClean="0"/>
              <a:pPr eaLnBrk="1" hangingPunct="1"/>
              <a:t>63</a:t>
            </a:fld>
            <a:endParaRPr lang="sv-SE" altLang="sv-SE" smtClean="0"/>
          </a:p>
        </p:txBody>
      </p:sp>
      <p:sp>
        <p:nvSpPr>
          <p:cNvPr id="35843" name="Platshållare för bildobjekt 1"/>
          <p:cNvSpPr>
            <a:spLocks noGrp="1" noRot="1" noChangeAspect="1" noTextEdit="1"/>
          </p:cNvSpPr>
          <p:nvPr>
            <p:ph type="sldImg"/>
          </p:nvPr>
        </p:nvSpPr>
        <p:spPr>
          <a:ln/>
        </p:spPr>
      </p:sp>
      <p:sp>
        <p:nvSpPr>
          <p:cNvPr id="35844"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35845" name="Platshållare för bild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57412A6C-B25E-4C17-9C67-4AA546AA990D}" type="slidenum">
              <a:rPr lang="sv-SE" altLang="sv-SE" sz="1200"/>
              <a:pPr algn="r" eaLnBrk="1" hangingPunct="1"/>
              <a:t>63</a:t>
            </a:fld>
            <a:endParaRPr lang="sv-SE" altLang="sv-SE"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D997224-A794-4F79-AC70-ABF66ACDFE53}" type="slidenum">
              <a:rPr lang="sv-SE" altLang="sv-SE" smtClean="0"/>
              <a:pPr eaLnBrk="1" hangingPunct="1"/>
              <a:t>64</a:t>
            </a:fld>
            <a:endParaRPr lang="sv-SE" altLang="sv-SE" smtClean="0"/>
          </a:p>
        </p:txBody>
      </p:sp>
      <p:sp>
        <p:nvSpPr>
          <p:cNvPr id="36867" name="Platshållare för bildobjekt 1"/>
          <p:cNvSpPr>
            <a:spLocks noGrp="1" noRot="1" noChangeAspect="1" noTextEdit="1"/>
          </p:cNvSpPr>
          <p:nvPr>
            <p:ph type="sldImg"/>
          </p:nvPr>
        </p:nvSpPr>
        <p:spPr>
          <a:ln/>
        </p:spPr>
      </p:sp>
      <p:sp>
        <p:nvSpPr>
          <p:cNvPr id="36868"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36869" name="Platshållare för bild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13747BA4-8087-464A-81EB-0F1116FA4437}" type="slidenum">
              <a:rPr lang="sv-SE" altLang="sv-SE" sz="1200"/>
              <a:pPr algn="r" eaLnBrk="1" hangingPunct="1"/>
              <a:t>64</a:t>
            </a:fld>
            <a:endParaRPr lang="sv-SE" altLang="sv-SE"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8F6E23A-200B-45E6-88E3-075D0D2F9B8E}" type="slidenum">
              <a:rPr lang="sv-SE" altLang="sv-SE" smtClean="0"/>
              <a:pPr eaLnBrk="1" hangingPunct="1"/>
              <a:t>65</a:t>
            </a:fld>
            <a:endParaRPr lang="sv-SE" altLang="sv-SE" smtClean="0"/>
          </a:p>
        </p:txBody>
      </p:sp>
      <p:sp>
        <p:nvSpPr>
          <p:cNvPr id="37891" name="Platshållare för bildobjekt 1"/>
          <p:cNvSpPr>
            <a:spLocks noGrp="1" noRot="1" noChangeAspect="1" noTextEdit="1"/>
          </p:cNvSpPr>
          <p:nvPr>
            <p:ph type="sldImg"/>
          </p:nvPr>
        </p:nvSpPr>
        <p:spPr>
          <a:ln/>
        </p:spPr>
      </p:sp>
      <p:sp>
        <p:nvSpPr>
          <p:cNvPr id="37892"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37893" name="Platshållare för bild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15624A83-F8FB-42A8-A690-BE8FF4A2DE26}" type="slidenum">
              <a:rPr lang="sv-SE" altLang="sv-SE" sz="1200"/>
              <a:pPr algn="r" eaLnBrk="1" hangingPunct="1"/>
              <a:t>65</a:t>
            </a:fld>
            <a:endParaRPr lang="sv-SE" altLang="sv-SE"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49DD310-C5F5-4889-9345-32A6E4C4FB51}" type="slidenum">
              <a:rPr lang="sv-SE" altLang="sv-SE" smtClean="0"/>
              <a:pPr eaLnBrk="1" hangingPunct="1"/>
              <a:t>66</a:t>
            </a:fld>
            <a:endParaRPr lang="sv-SE" altLang="sv-SE" smtClean="0"/>
          </a:p>
        </p:txBody>
      </p:sp>
      <p:sp>
        <p:nvSpPr>
          <p:cNvPr id="38915" name="Platshållare för bildobjekt 1"/>
          <p:cNvSpPr>
            <a:spLocks noGrp="1" noRot="1" noChangeAspect="1" noTextEdit="1"/>
          </p:cNvSpPr>
          <p:nvPr>
            <p:ph type="sldImg"/>
          </p:nvPr>
        </p:nvSpPr>
        <p:spPr>
          <a:ln/>
        </p:spPr>
      </p:sp>
      <p:sp>
        <p:nvSpPr>
          <p:cNvPr id="38916"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38917" name="Platshållare för bild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fld id="{CAF2BCA9-D8F0-4F04-9C2F-DBDE1473D4B5}" type="slidenum">
              <a:rPr lang="sv-SE" altLang="sv-SE" sz="1200"/>
              <a:pPr algn="r" eaLnBrk="1" hangingPunct="1"/>
              <a:t>66</a:t>
            </a:fld>
            <a:endParaRPr lang="sv-SE" altLang="sv-SE"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Platshållare för bildobjekt 1"/>
          <p:cNvSpPr>
            <a:spLocks noGrp="1" noRot="1" noChangeAspect="1" noTextEdit="1"/>
          </p:cNvSpPr>
          <p:nvPr>
            <p:ph type="sldImg"/>
          </p:nvPr>
        </p:nvSpPr>
        <p:spPr>
          <a:ln/>
        </p:spPr>
      </p:sp>
      <p:sp>
        <p:nvSpPr>
          <p:cNvPr id="44035"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itchFamily="34" charset="0"/>
            </a:endParaRPr>
          </a:p>
        </p:txBody>
      </p:sp>
      <p:sp>
        <p:nvSpPr>
          <p:cNvPr id="48132" name="Platshållare för bildnummer 3"/>
          <p:cNvSpPr>
            <a:spLocks noGrp="1"/>
          </p:cNvSpPr>
          <p:nvPr>
            <p:ph type="sldNum" sz="quarter" idx="5"/>
          </p:nvPr>
        </p:nvSpPr>
        <p:spPr/>
        <p:txBody>
          <a:bodyPr/>
          <a:lstStyle/>
          <a:p>
            <a:pPr>
              <a:defRPr/>
            </a:pPr>
            <a:fld id="{42E4DE66-06AF-4FD6-A042-BB6FFC9A91BF}" type="slidenum">
              <a:rPr lang="sv-SE" smtClean="0"/>
              <a:pPr>
                <a:defRPr/>
              </a:pPr>
              <a:t>71</a:t>
            </a:fld>
            <a:endParaRPr lang="sv-S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Platshållare för bildobjekt 1"/>
          <p:cNvSpPr>
            <a:spLocks noGrp="1" noRot="1" noChangeAspect="1" noTextEdit="1"/>
          </p:cNvSpPr>
          <p:nvPr>
            <p:ph type="sldImg"/>
          </p:nvPr>
        </p:nvSpPr>
        <p:spPr>
          <a:ln/>
        </p:spPr>
      </p:sp>
      <p:sp>
        <p:nvSpPr>
          <p:cNvPr id="47107"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sv-SE" smtClean="0">
              <a:latin typeface="Arial" pitchFamily="34" charset="0"/>
            </a:endParaRPr>
          </a:p>
        </p:txBody>
      </p:sp>
      <p:sp>
        <p:nvSpPr>
          <p:cNvPr id="49156" name="Platshållare för bildnummer 3"/>
          <p:cNvSpPr>
            <a:spLocks noGrp="1"/>
          </p:cNvSpPr>
          <p:nvPr>
            <p:ph type="sldNum" sz="quarter" idx="5"/>
          </p:nvPr>
        </p:nvSpPr>
        <p:spPr/>
        <p:txBody>
          <a:bodyPr/>
          <a:lstStyle/>
          <a:p>
            <a:pPr>
              <a:defRPr/>
            </a:pPr>
            <a:fld id="{B40862B3-C41A-4935-A0A7-9BF3C769A061}" type="slidenum">
              <a:rPr lang="sv-SE" smtClean="0"/>
              <a:pPr>
                <a:defRPr/>
              </a:pPr>
              <a:t>72</a:t>
            </a:fld>
            <a:endParaRPr 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Platshållare för bildobjekt 1"/>
          <p:cNvSpPr>
            <a:spLocks noGrp="1" noRot="1" noChangeAspect="1" noTextEdit="1"/>
          </p:cNvSpPr>
          <p:nvPr>
            <p:ph type="sldImg"/>
          </p:nvPr>
        </p:nvSpPr>
        <p:spPr>
          <a:ln/>
        </p:spPr>
      </p:sp>
      <p:sp>
        <p:nvSpPr>
          <p:cNvPr id="87043" name="Platshållare för anteckningar 2"/>
          <p:cNvSpPr>
            <a:spLocks noGrp="1"/>
          </p:cNvSpPr>
          <p:nvPr>
            <p:ph type="body" idx="1"/>
          </p:nvPr>
        </p:nvSpPr>
        <p:spPr>
          <a:noFill/>
          <a:ln/>
        </p:spPr>
        <p:txBody>
          <a:bodyPr/>
          <a:lstStyle/>
          <a:p>
            <a:endParaRPr lang="sv-SE" smtClean="0"/>
          </a:p>
        </p:txBody>
      </p:sp>
      <p:sp>
        <p:nvSpPr>
          <p:cNvPr id="87044" name="Platshållare för bildnummer 3"/>
          <p:cNvSpPr>
            <a:spLocks noGrp="1"/>
          </p:cNvSpPr>
          <p:nvPr>
            <p:ph type="sldNum" sz="quarter" idx="5"/>
          </p:nvPr>
        </p:nvSpPr>
        <p:spPr>
          <a:noFill/>
        </p:spPr>
        <p:txBody>
          <a:bodyPr/>
          <a:lstStyle/>
          <a:p>
            <a:fld id="{A72DD428-8C0B-43FD-B9B7-79DA04A68484}" type="slidenum">
              <a:rPr lang="sv-SE" smtClean="0"/>
              <a:pPr/>
              <a:t>4</a:t>
            </a:fld>
            <a:endParaRPr lang="sv-S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61C80895-865B-4A9D-BA48-99FA8EE54E1F}" type="slidenum">
              <a:rPr lang="sv-SE" sz="1200">
                <a:latin typeface="Times New Roman" pitchFamily="18" charset="0"/>
              </a:rPr>
              <a:pPr algn="r" eaLnBrk="0" hangingPunct="0"/>
              <a:t>6</a:t>
            </a:fld>
            <a:endParaRPr lang="sv-SE" sz="1200">
              <a:latin typeface="Times New Roman" pitchFamily="18"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Platshållare för bildobjekt 1"/>
          <p:cNvSpPr>
            <a:spLocks noGrp="1" noRot="1" noChangeAspect="1" noTextEdit="1"/>
          </p:cNvSpPr>
          <p:nvPr>
            <p:ph type="sldImg"/>
          </p:nvPr>
        </p:nvSpPr>
        <p:spPr>
          <a:ln/>
        </p:spPr>
      </p:sp>
      <p:sp>
        <p:nvSpPr>
          <p:cNvPr id="139267"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v-SE" altLang="sv-SE" smtClean="0"/>
          </a:p>
        </p:txBody>
      </p:sp>
      <p:sp>
        <p:nvSpPr>
          <p:cNvPr id="139268" name="Platshållare för bildnumm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a:fld id="{07A85F33-EC73-46E7-B3B7-75530B524A7A}" type="slidenum">
              <a:rPr lang="sv-SE" altLang="sv-SE" sz="1200">
                <a:latin typeface="Arial" pitchFamily="34" charset="0"/>
              </a:rPr>
              <a:pPr algn="r"/>
              <a:t>7</a:t>
            </a:fld>
            <a:endParaRPr lang="sv-SE" altLang="sv-SE" sz="120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6"/>
          <p:cNvSpPr txBox="1">
            <a:spLocks noGrp="1"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sv-SE" sz="1200">
                <a:latin typeface="Times New Roman" pitchFamily="18" charset="0"/>
              </a:rPr>
              <a:t>© Claudia Fahlke</a:t>
            </a:r>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213A9A1-09D1-46D3-A5BD-1002B0D93242}" type="slidenum">
              <a:rPr lang="sv-SE" smtClean="0">
                <a:latin typeface="Arial" pitchFamily="34" charset="0"/>
              </a:rPr>
              <a:pPr eaLnBrk="1" hangingPunct="1"/>
              <a:t>10</a:t>
            </a:fld>
            <a:endParaRPr lang="sv-SE" smtClean="0">
              <a:latin typeface="Arial" pitchFamily="34" charset="0"/>
            </a:endParaRPr>
          </a:p>
        </p:txBody>
      </p:sp>
      <p:sp>
        <p:nvSpPr>
          <p:cNvPr id="171011"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DA0C507B-009F-4E18-A00D-4888167DF08A}" type="slidenum">
              <a:rPr lang="en-GB" sz="1200">
                <a:latin typeface="Times New Roman" pitchFamily="18" charset="0"/>
              </a:rPr>
              <a:pPr algn="r" eaLnBrk="1" hangingPunct="1"/>
              <a:t>10</a:t>
            </a:fld>
            <a:endParaRPr lang="en-GB" sz="1200">
              <a:latin typeface="Times New Roman" pitchFamily="18" charset="0"/>
            </a:endParaRPr>
          </a:p>
        </p:txBody>
      </p:sp>
      <p:sp>
        <p:nvSpPr>
          <p:cNvPr id="171012" name="Rectangle 2"/>
          <p:cNvSpPr>
            <a:spLocks noGrp="1" noRot="1" noChangeAspect="1" noChangeArrowheads="1" noTextEdit="1"/>
          </p:cNvSpPr>
          <p:nvPr>
            <p:ph type="sldImg"/>
          </p:nvPr>
        </p:nvSpPr>
        <p:spPr>
          <a:ln/>
        </p:spPr>
      </p:sp>
      <p:sp>
        <p:nvSpPr>
          <p:cNvPr id="171013"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B3CBFB0-C874-4E19-8225-0908C5984F44}" type="slidenum">
              <a:rPr lang="sv-SE" smtClean="0">
                <a:latin typeface="Arial" pitchFamily="34" charset="0"/>
              </a:rPr>
              <a:pPr eaLnBrk="1" hangingPunct="1"/>
              <a:t>11</a:t>
            </a:fld>
            <a:endParaRPr lang="sv-SE" smtClean="0">
              <a:latin typeface="Arial" pitchFamily="34" charset="0"/>
            </a:endParaRPr>
          </a:p>
        </p:txBody>
      </p:sp>
      <p:sp>
        <p:nvSpPr>
          <p:cNvPr id="172035"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3C15C204-6DA7-487A-8FD8-ECA11CB91E4E}" type="slidenum">
              <a:rPr lang="en-GB" sz="1200">
                <a:latin typeface="Times New Roman" pitchFamily="18" charset="0"/>
              </a:rPr>
              <a:pPr algn="r" eaLnBrk="1" hangingPunct="1"/>
              <a:t>11</a:t>
            </a:fld>
            <a:endParaRPr lang="en-GB" sz="1200">
              <a:latin typeface="Times New Roman" pitchFamily="18" charset="0"/>
            </a:endParaRPr>
          </a:p>
        </p:txBody>
      </p:sp>
      <p:sp>
        <p:nvSpPr>
          <p:cNvPr id="172036" name="Rectangle 2"/>
          <p:cNvSpPr>
            <a:spLocks noGrp="1" noRot="1" noChangeAspect="1" noChangeArrowheads="1" noTextEdit="1"/>
          </p:cNvSpPr>
          <p:nvPr>
            <p:ph type="sldImg"/>
          </p:nvPr>
        </p:nvSpPr>
        <p:spPr>
          <a:ln/>
        </p:spPr>
      </p:sp>
      <p:sp>
        <p:nvSpPr>
          <p:cNvPr id="172037"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11AD3A2-DD80-4F2E-BA57-41B86A64B2AB}" type="slidenum">
              <a:rPr lang="sv-SE" smtClean="0">
                <a:latin typeface="Arial" pitchFamily="34" charset="0"/>
              </a:rPr>
              <a:pPr eaLnBrk="1" hangingPunct="1"/>
              <a:t>12</a:t>
            </a:fld>
            <a:endParaRPr lang="sv-SE" smtClean="0">
              <a:latin typeface="Arial" pitchFamily="34" charset="0"/>
            </a:endParaRPr>
          </a:p>
        </p:txBody>
      </p:sp>
      <p:sp>
        <p:nvSpPr>
          <p:cNvPr id="17305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fld id="{D05964F3-B512-4CF9-B88F-F074E0FD8EB8}" type="slidenum">
              <a:rPr lang="en-GB" sz="1200">
                <a:latin typeface="Times New Roman" pitchFamily="18" charset="0"/>
              </a:rPr>
              <a:pPr algn="r" eaLnBrk="1" hangingPunct="1"/>
              <a:t>12</a:t>
            </a:fld>
            <a:endParaRPr lang="en-GB" sz="1200">
              <a:latin typeface="Times New Roman" pitchFamily="18" charset="0"/>
            </a:endParaRPr>
          </a:p>
        </p:txBody>
      </p:sp>
      <p:sp>
        <p:nvSpPr>
          <p:cNvPr id="173060" name="Rectangle 2"/>
          <p:cNvSpPr>
            <a:spLocks noGrp="1" noRot="1" noChangeAspect="1" noChangeArrowheads="1" noTextEdit="1"/>
          </p:cNvSpPr>
          <p:nvPr>
            <p:ph type="sldImg"/>
          </p:nvPr>
        </p:nvSpPr>
        <p:spPr>
          <a:ln/>
        </p:spPr>
      </p:sp>
      <p:sp>
        <p:nvSpPr>
          <p:cNvPr id="173061"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sv-SE" smtClean="0"/>
              <a:t>Klicka här för att ändra format</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p>
            <a:fld id="{AA0AC438-7303-4C01-9F2C-DC986372502E}" type="datetimeFigureOut">
              <a:rPr lang="sv-SE" smtClean="0"/>
              <a:t>2014-10-21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2BB4654-1455-4F07-9A5E-14ACBAA12491}"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AA0AC438-7303-4C01-9F2C-DC986372502E}" type="datetimeFigureOut">
              <a:rPr lang="sv-SE" smtClean="0"/>
              <a:t>2014-10-21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2BB4654-1455-4F07-9A5E-14ACBAA12491}"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A0AC438-7303-4C01-9F2C-DC986372502E}" type="datetimeFigureOut">
              <a:rPr lang="sv-SE" smtClean="0"/>
              <a:t>2014-10-21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2BB4654-1455-4F07-9A5E-14ACBAA12491}" type="slidenum">
              <a:rPr lang="sv-SE" smtClean="0"/>
              <a:t>‹#›</a:t>
            </a:fld>
            <a:endParaRPr lang="sv-SE"/>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AA0AC438-7303-4C01-9F2C-DC986372502E}" type="datetimeFigureOut">
              <a:rPr lang="sv-SE" smtClean="0"/>
              <a:t>2014-10-21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2BB4654-1455-4F07-9A5E-14ACBAA12491}" type="slidenum">
              <a:rPr lang="sv-SE" smtClean="0"/>
              <a:t>‹#›</a:t>
            </a:fld>
            <a:endParaRPr lang="sv-SE"/>
          </a:p>
        </p:txBody>
      </p:sp>
      <p:sp>
        <p:nvSpPr>
          <p:cNvPr id="7" name="Title 6"/>
          <p:cNvSpPr>
            <a:spLocks noGrp="1"/>
          </p:cNvSpPr>
          <p:nvPr>
            <p:ph type="title"/>
          </p:nvPr>
        </p:nvSpPr>
        <p:spPr/>
        <p:txBody>
          <a:bodyPr/>
          <a:lstStyle/>
          <a:p>
            <a:r>
              <a:rPr lang="sv-SE" smtClean="0"/>
              <a:t>Klicka här för att ändra format</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AA0AC438-7303-4C01-9F2C-DC986372502E}" type="datetimeFigureOut">
              <a:rPr lang="sv-SE" smtClean="0"/>
              <a:t>2014-10-21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2BB4654-1455-4F07-9A5E-14ACBAA12491}"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5" name="Date Placeholder 4"/>
          <p:cNvSpPr>
            <a:spLocks noGrp="1"/>
          </p:cNvSpPr>
          <p:nvPr>
            <p:ph type="dt" sz="half" idx="10"/>
          </p:nvPr>
        </p:nvSpPr>
        <p:spPr/>
        <p:txBody>
          <a:bodyPr/>
          <a:lstStyle/>
          <a:p>
            <a:fld id="{AA0AC438-7303-4C01-9F2C-DC986372502E}" type="datetimeFigureOut">
              <a:rPr lang="sv-SE" smtClean="0"/>
              <a:t>2014-10-21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2BB4654-1455-4F07-9A5E-14ACBAA12491}" type="slidenum">
              <a:rPr lang="sv-SE" smtClean="0"/>
              <a:t>‹#›</a:t>
            </a:fld>
            <a:endParaRPr lang="sv-SE"/>
          </a:p>
        </p:txBody>
      </p:sp>
      <p:sp>
        <p:nvSpPr>
          <p:cNvPr id="9" name="Content Placeholder 8"/>
          <p:cNvSpPr>
            <a:spLocks noGrp="1"/>
          </p:cNvSpPr>
          <p:nvPr>
            <p:ph sz="quarter" idx="13"/>
          </p:nvPr>
        </p:nvSpPr>
        <p:spPr>
          <a:xfrm>
            <a:off x="676655" y="2679192"/>
            <a:ext cx="3822192" cy="34472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AA0AC438-7303-4C01-9F2C-DC986372502E}" type="datetimeFigureOut">
              <a:rPr lang="sv-SE" smtClean="0"/>
              <a:t>2014-10-21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2BB4654-1455-4F07-9A5E-14ACBAA12491}"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3" name="Date Placeholder 2"/>
          <p:cNvSpPr>
            <a:spLocks noGrp="1"/>
          </p:cNvSpPr>
          <p:nvPr>
            <p:ph type="dt" sz="half" idx="10"/>
          </p:nvPr>
        </p:nvSpPr>
        <p:spPr/>
        <p:txBody>
          <a:bodyPr/>
          <a:lstStyle/>
          <a:p>
            <a:fld id="{AA0AC438-7303-4C01-9F2C-DC986372502E}" type="datetimeFigureOut">
              <a:rPr lang="sv-SE" smtClean="0"/>
              <a:t>2014-10-21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2BB4654-1455-4F07-9A5E-14ACBAA12491}"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A0AC438-7303-4C01-9F2C-DC986372502E}" type="datetimeFigureOut">
              <a:rPr lang="sv-SE" smtClean="0"/>
              <a:t>2014-10-21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2BB4654-1455-4F07-9A5E-14ACBAA12491}"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A0AC438-7303-4C01-9F2C-DC986372502E}" type="datetimeFigureOut">
              <a:rPr lang="sv-SE" smtClean="0"/>
              <a:t>2014-10-21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2BB4654-1455-4F07-9A5E-14ACBAA12491}" type="slidenum">
              <a:rPr lang="sv-SE" smtClean="0"/>
              <a:t>‹#›</a:t>
            </a:fld>
            <a:endParaRPr lang="sv-SE"/>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sv-SE" smtClean="0"/>
              <a:t>Klicka här för att ändra format</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sv-SE" smtClean="0"/>
              <a:t>Klicka här för att ändra format</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AA0AC438-7303-4C01-9F2C-DC986372502E}" type="datetimeFigureOut">
              <a:rPr lang="sv-SE" smtClean="0"/>
              <a:t>2014-10-21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2BB4654-1455-4F07-9A5E-14ACBAA12491}" type="slidenum">
              <a:rPr lang="sv-SE" smtClean="0"/>
              <a:t>‹#›</a:t>
            </a:fld>
            <a:endParaRPr lang="sv-SE"/>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sv-SE" smtClean="0"/>
              <a:t>Klicka här för att ändra format</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A0AC438-7303-4C01-9F2C-DC986372502E}" type="datetimeFigureOut">
              <a:rPr lang="sv-SE" smtClean="0"/>
              <a:t>2014-10-21</a:t>
            </a:fld>
            <a:endParaRPr lang="sv-SE"/>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sv-SE"/>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2BB4654-1455-4F07-9A5E-14ACBAA12491}" type="slidenum">
              <a:rPr lang="sv-SE" smtClean="0"/>
              <a:t>‹#›</a:t>
            </a:fld>
            <a:endParaRPr lang="sv-SE"/>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3.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12.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 Id="rId9" Type="http://schemas.openxmlformats.org/officeDocument/2006/relationships/image" Target="../media/image8.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package" Target="../embeddings/Microsoft_PowerPoint_Slide1.sld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1.png"/><Relationship Id="rId5" Type="http://schemas.openxmlformats.org/officeDocument/2006/relationships/oleObject" Target="../embeddings/oleObject10.bin"/><Relationship Id="rId4" Type="http://schemas.openxmlformats.org/officeDocument/2006/relationships/audio" Target="../media/audio1.wav"/></Relationships>
</file>

<file path=ppt/slides/_rels/slide3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www.ncbi.nlm.nih.gov/pubmed?term=Campolongo%20P%5bAuthor%5d&amp;cauthor=true&amp;cauthor_uid=23950739" TargetMode="External"/><Relationship Id="rId3" Type="http://schemas.openxmlformats.org/officeDocument/2006/relationships/hyperlink" Target="http://www.ncbi.nlm.nih.gov/pubmed?term=Rey%20AA%5bAuthor%5d&amp;cauthor=true&amp;cauthor_uid=21768162" TargetMode="External"/><Relationship Id="rId7" Type="http://schemas.openxmlformats.org/officeDocument/2006/relationships/hyperlink" Target="http://www.ncbi.nlm.nih.gov/pubmed?term=Trezza%20V%5bAuthor%5d&amp;cauthor=true&amp;cauthor_uid=23950739" TargetMode="External"/><Relationship Id="rId2" Type="http://schemas.openxmlformats.org/officeDocument/2006/relationships/hyperlink" Target="http://www.ncbi.nlm.nih.gov/pubmed?term=Ruehle%20S%5bAuthor%5d&amp;cauthor=true&amp;cauthor_uid=21768162" TargetMode="External"/><Relationship Id="rId1" Type="http://schemas.openxmlformats.org/officeDocument/2006/relationships/slideLayout" Target="../slideLayouts/slideLayout7.xml"/><Relationship Id="rId6" Type="http://schemas.openxmlformats.org/officeDocument/2006/relationships/hyperlink" Target="http://www.ncbi.nlm.nih.gov/pubmed?term=Lutz%20B%5bAuthor%5d&amp;cauthor=true&amp;cauthor_uid=17952654" TargetMode="External"/><Relationship Id="rId5" Type="http://schemas.openxmlformats.org/officeDocument/2006/relationships/hyperlink" Target="http://www.ncbi.nlm.nih.gov/pubmed?term=Lutz%20B%5bAuthor%5d&amp;cauthor=true&amp;cauthor_uid=21768162" TargetMode="External"/><Relationship Id="rId4" Type="http://schemas.openxmlformats.org/officeDocument/2006/relationships/hyperlink" Target="http://www.ncbi.nlm.nih.gov/pubmed?term=Remmers%20F%5bAuthor%5d&amp;cauthor=true&amp;cauthor_uid=21768162"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en.wikipedia.org/wiki/NESS-040C5" TargetMode="External"/><Relationship Id="rId3" Type="http://schemas.openxmlformats.org/officeDocument/2006/relationships/hyperlink" Target="http://en.wikipedia.org/wiki/ADB-FUBINACA" TargetMode="External"/><Relationship Id="rId7" Type="http://schemas.openxmlformats.org/officeDocument/2006/relationships/hyperlink" Target="http://en.wikipedia.org/wiki/Benzydamine" TargetMode="External"/><Relationship Id="rId2" Type="http://schemas.openxmlformats.org/officeDocument/2006/relationships/hyperlink" Target="http://en.wikipedia.org/wiki/AB-PINACA" TargetMode="External"/><Relationship Id="rId1" Type="http://schemas.openxmlformats.org/officeDocument/2006/relationships/slideLayout" Target="../slideLayouts/slideLayout2.xml"/><Relationship Id="rId6" Type="http://schemas.openxmlformats.org/officeDocument/2006/relationships/hyperlink" Target="http://en.wikipedia.org/wiki/APINACA" TargetMode="External"/><Relationship Id="rId5" Type="http://schemas.openxmlformats.org/officeDocument/2006/relationships/hyperlink" Target="http://en.wikipedia.org/wiki/APICA" TargetMode="External"/><Relationship Id="rId4" Type="http://schemas.openxmlformats.org/officeDocument/2006/relationships/hyperlink" Target="http://en.wikipedia.org/wiki/ADBICA" TargetMode="External"/><Relationship Id="rId9" Type="http://schemas.openxmlformats.org/officeDocument/2006/relationships/hyperlink" Target="http://en.wikipedia.org/wiki/PF-03550096"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psychonautwiki.org/wiki/PsychonautWiki#Contributors" TargetMode="External"/><Relationship Id="rId2" Type="http://schemas.openxmlformats.org/officeDocument/2006/relationships/hyperlink" Target="http://psychonautwiki.org/wiki/PsychonautWik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8" name="Object 2"/>
          <p:cNvGraphicFramePr>
            <a:graphicFrameLocks noChangeAspect="1"/>
          </p:cNvGraphicFramePr>
          <p:nvPr>
            <p:extLst>
              <p:ext uri="{D42A27DB-BD31-4B8C-83A1-F6EECF244321}">
                <p14:modId xmlns:p14="http://schemas.microsoft.com/office/powerpoint/2010/main" val="4137367311"/>
              </p:ext>
            </p:extLst>
          </p:nvPr>
        </p:nvGraphicFramePr>
        <p:xfrm>
          <a:off x="24270" y="3121727"/>
          <a:ext cx="4165600" cy="2467992"/>
        </p:xfrm>
        <a:graphic>
          <a:graphicData uri="http://schemas.openxmlformats.org/presentationml/2006/ole">
            <mc:AlternateContent xmlns:mc="http://schemas.openxmlformats.org/markup-compatibility/2006">
              <mc:Choice xmlns:v="urn:schemas-microsoft-com:vml" Requires="v">
                <p:oleObj spid="_x0000_s6734" name="Bild" r:id="rId4" imgW="6172200" imgH="3762360" progId="WPDraw30.Drawing">
                  <p:embed/>
                </p:oleObj>
              </mc:Choice>
              <mc:Fallback>
                <p:oleObj name="Bild" r:id="rId4" imgW="6172200" imgH="3762360" progId="WPDraw30.Drawing">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70" y="3121727"/>
                        <a:ext cx="4165600" cy="2467992"/>
                      </a:xfrm>
                      <a:prstGeom prst="rect">
                        <a:avLst/>
                      </a:prstGeom>
                      <a:noFill/>
                      <a:ln>
                        <a:noFill/>
                      </a:ln>
                      <a:effectLst/>
                      <a:extLst/>
                    </p:spPr>
                  </p:pic>
                </p:oleObj>
              </mc:Fallback>
            </mc:AlternateContent>
          </a:graphicData>
        </a:graphic>
      </p:graphicFrame>
      <p:graphicFrame>
        <p:nvGraphicFramePr>
          <p:cNvPr id="8199" name="Object 3"/>
          <p:cNvGraphicFramePr>
            <a:graphicFrameLocks noChangeAspect="1"/>
          </p:cNvGraphicFramePr>
          <p:nvPr>
            <p:extLst>
              <p:ext uri="{D42A27DB-BD31-4B8C-83A1-F6EECF244321}">
                <p14:modId xmlns:p14="http://schemas.microsoft.com/office/powerpoint/2010/main" val="3475567369"/>
              </p:ext>
            </p:extLst>
          </p:nvPr>
        </p:nvGraphicFramePr>
        <p:xfrm>
          <a:off x="3683566" y="2204864"/>
          <a:ext cx="2316163" cy="2616200"/>
        </p:xfrm>
        <a:graphic>
          <a:graphicData uri="http://schemas.openxmlformats.org/presentationml/2006/ole">
            <mc:AlternateContent xmlns:mc="http://schemas.openxmlformats.org/markup-compatibility/2006">
              <mc:Choice xmlns:v="urn:schemas-microsoft-com:vml" Requires="v">
                <p:oleObj spid="_x0000_s6735" name="Bild" r:id="rId6" imgW="3228840" imgH="3648240" progId="WPDraw30.Drawing">
                  <p:embed/>
                </p:oleObj>
              </mc:Choice>
              <mc:Fallback>
                <p:oleObj name="Bild" r:id="rId6" imgW="3228840" imgH="3648240" progId="WPDraw30.Drawing">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83566" y="2204864"/>
                        <a:ext cx="2316163" cy="261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200" name="Object 4"/>
          <p:cNvGraphicFramePr>
            <a:graphicFrameLocks noChangeAspect="1"/>
          </p:cNvGraphicFramePr>
          <p:nvPr>
            <p:extLst>
              <p:ext uri="{D42A27DB-BD31-4B8C-83A1-F6EECF244321}">
                <p14:modId xmlns:p14="http://schemas.microsoft.com/office/powerpoint/2010/main" val="4035562016"/>
              </p:ext>
            </p:extLst>
          </p:nvPr>
        </p:nvGraphicFramePr>
        <p:xfrm>
          <a:off x="5557837" y="865188"/>
          <a:ext cx="3586163" cy="4076700"/>
        </p:xfrm>
        <a:graphic>
          <a:graphicData uri="http://schemas.openxmlformats.org/presentationml/2006/ole">
            <mc:AlternateContent xmlns:mc="http://schemas.openxmlformats.org/markup-compatibility/2006">
              <mc:Choice xmlns:v="urn:schemas-microsoft-com:vml" Requires="v">
                <p:oleObj spid="_x0000_s6736" name="Bild" r:id="rId8" imgW="5981760" imgH="6800760" progId="WPDraw30.Drawing">
                  <p:embed/>
                </p:oleObj>
              </mc:Choice>
              <mc:Fallback>
                <p:oleObj name="Bild" r:id="rId8" imgW="5981760" imgH="6800760" progId="WPDraw30.Drawing">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57837" y="865188"/>
                        <a:ext cx="3586163"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4" name="Rectangle 3"/>
          <p:cNvSpPr txBox="1">
            <a:spLocks noChangeArrowheads="1"/>
          </p:cNvSpPr>
          <p:nvPr/>
        </p:nvSpPr>
        <p:spPr bwMode="auto">
          <a:xfrm>
            <a:off x="3707904" y="4732119"/>
            <a:ext cx="6769100"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18288"/>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nSpc>
                <a:spcPct val="90000"/>
              </a:lnSpc>
              <a:buClr>
                <a:srgbClr val="0BD0D9"/>
              </a:buClr>
              <a:buSzPct val="95000"/>
              <a:buFont typeface="Wingdings 2" pitchFamily="18" charset="2"/>
              <a:buNone/>
            </a:pPr>
            <a:r>
              <a:rPr lang="en-GB" altLang="zh-CN" sz="2000" b="1" dirty="0">
                <a:latin typeface="Constantia" pitchFamily="18" charset="0"/>
                <a:ea typeface="SimSun" pitchFamily="2" charset="-122"/>
              </a:rPr>
              <a:t>Thomas </a:t>
            </a:r>
            <a:r>
              <a:rPr lang="en-GB" altLang="zh-CN" sz="2000" b="1" dirty="0" err="1">
                <a:latin typeface="Constantia" pitchFamily="18" charset="0"/>
                <a:ea typeface="SimSun" pitchFamily="2" charset="-122"/>
              </a:rPr>
              <a:t>Lundqvist</a:t>
            </a:r>
            <a:endParaRPr lang="en-GB" altLang="zh-CN" sz="2000" b="1" dirty="0">
              <a:latin typeface="Constantia" pitchFamily="18" charset="0"/>
              <a:ea typeface="SimSun" pitchFamily="2" charset="-122"/>
            </a:endParaRPr>
          </a:p>
          <a:p>
            <a:pPr>
              <a:lnSpc>
                <a:spcPct val="90000"/>
              </a:lnSpc>
              <a:buClr>
                <a:srgbClr val="0BD0D9"/>
              </a:buClr>
              <a:buSzPct val="95000"/>
              <a:buFont typeface="Wingdings 2" pitchFamily="18" charset="2"/>
              <a:buNone/>
            </a:pPr>
            <a:r>
              <a:rPr lang="en-GB" altLang="zh-CN" sz="2000" b="1" dirty="0" smtClean="0">
                <a:latin typeface="Constantia" pitchFamily="18" charset="0"/>
                <a:ea typeface="SimSun" pitchFamily="2" charset="-122"/>
              </a:rPr>
              <a:t>Leg </a:t>
            </a:r>
            <a:r>
              <a:rPr lang="en-GB" altLang="zh-CN" sz="2000" b="1" dirty="0" err="1" smtClean="0">
                <a:latin typeface="Constantia" pitchFamily="18" charset="0"/>
                <a:ea typeface="SimSun" pitchFamily="2" charset="-122"/>
              </a:rPr>
              <a:t>psykolog</a:t>
            </a:r>
            <a:r>
              <a:rPr lang="en-GB" altLang="zh-CN" sz="2000" b="1" dirty="0" smtClean="0">
                <a:latin typeface="Constantia" pitchFamily="18" charset="0"/>
                <a:ea typeface="SimSun" pitchFamily="2" charset="-122"/>
              </a:rPr>
              <a:t> &amp; docent </a:t>
            </a:r>
            <a:r>
              <a:rPr lang="en-GB" altLang="zh-CN" sz="2000" b="1" dirty="0" err="1" smtClean="0">
                <a:latin typeface="Constantia" pitchFamily="18" charset="0"/>
                <a:ea typeface="SimSun" pitchFamily="2" charset="-122"/>
              </a:rPr>
              <a:t>i</a:t>
            </a:r>
            <a:r>
              <a:rPr lang="en-GB" altLang="zh-CN" sz="2000" b="1" dirty="0" smtClean="0">
                <a:latin typeface="Constantia" pitchFamily="18" charset="0"/>
                <a:ea typeface="SimSun" pitchFamily="2" charset="-122"/>
              </a:rPr>
              <a:t> </a:t>
            </a:r>
            <a:r>
              <a:rPr lang="en-GB" altLang="zh-CN" sz="2000" b="1" dirty="0" err="1" smtClean="0">
                <a:latin typeface="Constantia" pitchFamily="18" charset="0"/>
                <a:ea typeface="SimSun" pitchFamily="2" charset="-122"/>
              </a:rPr>
              <a:t>psykologi</a:t>
            </a:r>
            <a:endParaRPr lang="en-GB" altLang="zh-CN" sz="2000" b="1" dirty="0" smtClean="0">
              <a:latin typeface="Constantia" pitchFamily="18" charset="0"/>
              <a:ea typeface="SimSun" pitchFamily="2" charset="-122"/>
            </a:endParaRPr>
          </a:p>
          <a:p>
            <a:pPr>
              <a:lnSpc>
                <a:spcPct val="90000"/>
              </a:lnSpc>
              <a:buClr>
                <a:srgbClr val="0BD0D9"/>
              </a:buClr>
              <a:buSzPct val="95000"/>
              <a:buFont typeface="Wingdings 2" pitchFamily="18" charset="2"/>
              <a:buNone/>
            </a:pPr>
            <a:r>
              <a:rPr lang="en-GB" altLang="zh-CN" sz="2000" b="1" dirty="0" err="1" smtClean="0">
                <a:latin typeface="Constantia" pitchFamily="18" charset="0"/>
                <a:ea typeface="SimSun" pitchFamily="2" charset="-122"/>
              </a:rPr>
              <a:t>Kognitiv</a:t>
            </a:r>
            <a:r>
              <a:rPr lang="en-GB" altLang="zh-CN" sz="2000" b="1" dirty="0" smtClean="0">
                <a:latin typeface="Constantia" pitchFamily="18" charset="0"/>
                <a:ea typeface="SimSun" pitchFamily="2" charset="-122"/>
              </a:rPr>
              <a:t> </a:t>
            </a:r>
            <a:r>
              <a:rPr lang="en-GB" altLang="zh-CN" sz="2000" b="1" dirty="0" err="1" smtClean="0">
                <a:latin typeface="Constantia" pitchFamily="18" charset="0"/>
                <a:ea typeface="SimSun" pitchFamily="2" charset="-122"/>
              </a:rPr>
              <a:t>neuropsykolog</a:t>
            </a:r>
            <a:endParaRPr lang="en-GB" altLang="zh-CN" sz="2000" b="1" dirty="0">
              <a:latin typeface="Constantia" pitchFamily="18" charset="0"/>
              <a:ea typeface="SimSun" pitchFamily="2" charset="-122"/>
            </a:endParaRPr>
          </a:p>
          <a:p>
            <a:pPr>
              <a:lnSpc>
                <a:spcPct val="90000"/>
              </a:lnSpc>
              <a:buClr>
                <a:srgbClr val="0BD0D9"/>
              </a:buClr>
              <a:buSzPct val="95000"/>
              <a:buFont typeface="Wingdings 2" pitchFamily="18" charset="2"/>
              <a:buNone/>
            </a:pPr>
            <a:r>
              <a:rPr lang="en-GB" altLang="zh-CN" sz="2000" b="1" dirty="0" err="1" smtClean="0">
                <a:latin typeface="Constantia" pitchFamily="18" charset="0"/>
                <a:ea typeface="SimSun" pitchFamily="2" charset="-122"/>
              </a:rPr>
              <a:t>Rådgivningsbyrån</a:t>
            </a:r>
            <a:r>
              <a:rPr lang="en-GB" altLang="zh-CN" sz="2000" b="1" dirty="0" smtClean="0">
                <a:latin typeface="Constantia" pitchFamily="18" charset="0"/>
                <a:ea typeface="SimSun" pitchFamily="2" charset="-122"/>
              </a:rPr>
              <a:t> </a:t>
            </a:r>
            <a:r>
              <a:rPr lang="en-GB" altLang="zh-CN" sz="2000" b="1" dirty="0" err="1" smtClean="0">
                <a:latin typeface="Constantia" pitchFamily="18" charset="0"/>
                <a:ea typeface="SimSun" pitchFamily="2" charset="-122"/>
              </a:rPr>
              <a:t>i</a:t>
            </a:r>
            <a:r>
              <a:rPr lang="en-GB" altLang="zh-CN" sz="2000" b="1" dirty="0" smtClean="0">
                <a:latin typeface="Constantia" pitchFamily="18" charset="0"/>
                <a:ea typeface="SimSun" pitchFamily="2" charset="-122"/>
              </a:rPr>
              <a:t> </a:t>
            </a:r>
            <a:r>
              <a:rPr lang="en-GB" altLang="zh-CN" sz="2000" b="1" dirty="0" err="1" smtClean="0">
                <a:latin typeface="Constantia" pitchFamily="18" charset="0"/>
                <a:ea typeface="SimSun" pitchFamily="2" charset="-122"/>
              </a:rPr>
              <a:t>narkotikafrågor</a:t>
            </a:r>
            <a:r>
              <a:rPr lang="en-GB" altLang="zh-CN" sz="2000" b="1" dirty="0" smtClean="0">
                <a:latin typeface="Constantia" pitchFamily="18" charset="0"/>
                <a:ea typeface="SimSun" pitchFamily="2" charset="-122"/>
              </a:rPr>
              <a:t> </a:t>
            </a:r>
            <a:r>
              <a:rPr lang="en-GB" altLang="zh-CN" sz="2000" b="1" dirty="0" err="1" smtClean="0">
                <a:latin typeface="Constantia" pitchFamily="18" charset="0"/>
                <a:ea typeface="SimSun" pitchFamily="2" charset="-122"/>
              </a:rPr>
              <a:t>i</a:t>
            </a:r>
            <a:r>
              <a:rPr lang="en-GB" altLang="zh-CN" sz="2000" b="1" dirty="0" smtClean="0">
                <a:latin typeface="Constantia" pitchFamily="18" charset="0"/>
                <a:ea typeface="SimSun" pitchFamily="2" charset="-122"/>
              </a:rPr>
              <a:t> Lund</a:t>
            </a:r>
          </a:p>
          <a:p>
            <a:pPr>
              <a:lnSpc>
                <a:spcPct val="90000"/>
              </a:lnSpc>
              <a:buClr>
                <a:srgbClr val="0BD0D9"/>
              </a:buClr>
              <a:buSzPct val="95000"/>
              <a:buFont typeface="Wingdings 2" pitchFamily="18" charset="2"/>
              <a:buNone/>
            </a:pPr>
            <a:r>
              <a:rPr lang="en-GB" altLang="sv-SE" sz="2000" b="1" dirty="0" smtClean="0">
                <a:latin typeface="Constantia" pitchFamily="18" charset="0"/>
                <a:ea typeface="SimSun" pitchFamily="2" charset="-122"/>
              </a:rPr>
              <a:t>Division </a:t>
            </a:r>
            <a:r>
              <a:rPr lang="en-GB" altLang="sv-SE" sz="2000" b="1" dirty="0" err="1" smtClean="0">
                <a:latin typeface="Constantia" pitchFamily="18" charset="0"/>
                <a:ea typeface="SimSun" pitchFamily="2" charset="-122"/>
              </a:rPr>
              <a:t>Sund</a:t>
            </a:r>
            <a:r>
              <a:rPr lang="en-GB" altLang="sv-SE" sz="2000" b="1" dirty="0" smtClean="0">
                <a:latin typeface="Constantia" pitchFamily="18" charset="0"/>
                <a:ea typeface="SimSun" pitchFamily="2" charset="-122"/>
              </a:rPr>
              <a:t>, </a:t>
            </a:r>
            <a:r>
              <a:rPr lang="en-GB" altLang="sv-SE" sz="2000" b="1" dirty="0" err="1" smtClean="0">
                <a:latin typeface="Constantia" pitchFamily="18" charset="0"/>
                <a:ea typeface="SimSun" pitchFamily="2" charset="-122"/>
              </a:rPr>
              <a:t>Psykiatri</a:t>
            </a:r>
            <a:r>
              <a:rPr lang="en-GB" altLang="sv-SE" sz="2000" b="1" dirty="0" smtClean="0">
                <a:latin typeface="Constantia" pitchFamily="18" charset="0"/>
                <a:ea typeface="SimSun" pitchFamily="2" charset="-122"/>
              </a:rPr>
              <a:t> Lund</a:t>
            </a:r>
            <a:endParaRPr lang="sv-SE" altLang="sv-SE" sz="2000" dirty="0">
              <a:latin typeface="Constantia" pitchFamily="18" charset="0"/>
            </a:endParaRPr>
          </a:p>
        </p:txBody>
      </p:sp>
      <p:sp>
        <p:nvSpPr>
          <p:cNvPr id="2055" name="textruta 10"/>
          <p:cNvSpPr txBox="1">
            <a:spLocks noChangeArrowheads="1"/>
          </p:cNvSpPr>
          <p:nvPr/>
        </p:nvSpPr>
        <p:spPr bwMode="auto">
          <a:xfrm>
            <a:off x="181204" y="6011996"/>
            <a:ext cx="15824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sz="1800" dirty="0" smtClean="0">
                <a:solidFill>
                  <a:srgbClr val="FF0000"/>
                </a:solidFill>
                <a:latin typeface="Arial" charset="0"/>
              </a:rPr>
              <a:t>Oktober 2014</a:t>
            </a:r>
            <a:endParaRPr lang="sv-SE" altLang="sv-SE" sz="1800" dirty="0">
              <a:solidFill>
                <a:srgbClr val="FF0000"/>
              </a:solidFill>
              <a:latin typeface="Arial" charset="0"/>
            </a:endParaRPr>
          </a:p>
        </p:txBody>
      </p:sp>
      <p:sp>
        <p:nvSpPr>
          <p:cNvPr id="2056" name="textruta 8"/>
          <p:cNvSpPr txBox="1">
            <a:spLocks noChangeArrowheads="1"/>
          </p:cNvSpPr>
          <p:nvPr/>
        </p:nvSpPr>
        <p:spPr bwMode="auto">
          <a:xfrm>
            <a:off x="6227763" y="6237288"/>
            <a:ext cx="27019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sv-SE" sz="2400">
                <a:latin typeface="Arial" charset="0"/>
              </a:rPr>
              <a:t>www.droginfo.com</a:t>
            </a:r>
          </a:p>
        </p:txBody>
      </p:sp>
      <p:sp>
        <p:nvSpPr>
          <p:cNvPr id="2057" name="Text Box 10"/>
          <p:cNvSpPr txBox="1">
            <a:spLocks noChangeArrowheads="1"/>
          </p:cNvSpPr>
          <p:nvPr/>
        </p:nvSpPr>
        <p:spPr bwMode="auto">
          <a:xfrm>
            <a:off x="417768" y="332656"/>
            <a:ext cx="7180171" cy="216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eaLnBrk="1" hangingPunct="1">
              <a:buClr>
                <a:srgbClr val="0BD0D9"/>
              </a:buClr>
              <a:buSzPct val="95000"/>
              <a:buNone/>
            </a:pPr>
            <a:r>
              <a:rPr lang="sv-SE" sz="2400" b="1" dirty="0" smtClean="0"/>
              <a:t>Cannabis och Spice</a:t>
            </a:r>
          </a:p>
          <a:p>
            <a:pPr algn="ctr" eaLnBrk="1" hangingPunct="1">
              <a:buClr>
                <a:srgbClr val="0BD0D9"/>
              </a:buClr>
              <a:buSzPct val="95000"/>
              <a:buNone/>
            </a:pPr>
            <a:r>
              <a:rPr lang="sv-SE" sz="2400" b="1" dirty="0" err="1" smtClean="0"/>
              <a:t>Endocannabinoider</a:t>
            </a:r>
            <a:r>
              <a:rPr lang="sv-SE" sz="2400" b="1" dirty="0" smtClean="0"/>
              <a:t>, </a:t>
            </a:r>
            <a:r>
              <a:rPr lang="sv-SE" sz="2400" b="1" dirty="0" err="1" smtClean="0"/>
              <a:t>cannabinoider</a:t>
            </a:r>
            <a:r>
              <a:rPr lang="sv-SE" sz="2400" b="1" dirty="0" smtClean="0"/>
              <a:t> </a:t>
            </a:r>
          </a:p>
          <a:p>
            <a:pPr algn="ctr" eaLnBrk="1" hangingPunct="1">
              <a:buClr>
                <a:srgbClr val="0BD0D9"/>
              </a:buClr>
              <a:buSzPct val="95000"/>
              <a:buNone/>
            </a:pPr>
            <a:r>
              <a:rPr lang="sv-SE" sz="2400" b="1" dirty="0" smtClean="0"/>
              <a:t>och Syntetiska </a:t>
            </a:r>
            <a:r>
              <a:rPr lang="sv-SE" sz="2400" b="1" dirty="0" err="1"/>
              <a:t>cannabinoider</a:t>
            </a:r>
            <a:r>
              <a:rPr lang="sv-SE" sz="2400" b="1" dirty="0"/>
              <a:t>/CB1 agonister </a:t>
            </a:r>
            <a:endParaRPr lang="sv-SE" sz="2400" b="1" dirty="0" smtClean="0"/>
          </a:p>
          <a:p>
            <a:pPr algn="ctr" eaLnBrk="1" hangingPunct="1">
              <a:buClr>
                <a:srgbClr val="0BD0D9"/>
              </a:buClr>
              <a:buSzPct val="95000"/>
              <a:buNone/>
            </a:pPr>
            <a:r>
              <a:rPr lang="sv-SE" sz="2400" b="1" dirty="0"/>
              <a:t/>
            </a:r>
            <a:br>
              <a:rPr lang="sv-SE" sz="2400" b="1" dirty="0"/>
            </a:br>
            <a:r>
              <a:rPr lang="sv-SE" sz="2400" b="1" dirty="0"/>
              <a:t>Likheter och </a:t>
            </a:r>
            <a:r>
              <a:rPr lang="sv-SE" sz="2400" b="1" dirty="0" smtClean="0"/>
              <a:t>skillnader</a:t>
            </a:r>
            <a:endParaRPr lang="sv-SE" altLang="sv-SE" sz="2400" b="1" dirty="0">
              <a:solidFill>
                <a:srgbClr val="FF6600"/>
              </a:solidFill>
              <a:latin typeface="Constantia" pitchFamily="18" charset="0"/>
            </a:endParaRPr>
          </a:p>
        </p:txBody>
      </p:sp>
      <p:sp>
        <p:nvSpPr>
          <p:cNvPr id="9" name="Platshållare för bildnummer 8"/>
          <p:cNvSpPr>
            <a:spLocks noGrp="1"/>
          </p:cNvSpPr>
          <p:nvPr>
            <p:ph type="sldNum" sz="quarter" idx="12"/>
          </p:nvPr>
        </p:nvSpPr>
        <p:spPr/>
        <p:txBody>
          <a:bodyPr/>
          <a:lstStyle/>
          <a:p>
            <a:pPr>
              <a:defRPr/>
            </a:pPr>
            <a:fld id="{458885AE-1173-4066-A8EB-19989370BA55}" type="slidenum">
              <a:rPr lang="sv-SE" smtClean="0"/>
              <a:pPr>
                <a:defRPr/>
              </a:pPr>
              <a:t>1</a:t>
            </a:fld>
            <a:endParaRPr lang="sv-SE"/>
          </a:p>
        </p:txBody>
      </p:sp>
    </p:spTree>
    <p:extLst>
      <p:ext uri="{BB962C8B-B14F-4D97-AF65-F5344CB8AC3E}">
        <p14:creationId xmlns:p14="http://schemas.microsoft.com/office/powerpoint/2010/main" val="18101565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8"/>
                                        </p:tgtEl>
                                        <p:attrNameLst>
                                          <p:attrName>style.visibility</p:attrName>
                                        </p:attrNameLst>
                                      </p:cBhvr>
                                      <p:to>
                                        <p:strVal val="visible"/>
                                      </p:to>
                                    </p:set>
                                    <p:animEffect transition="in" filter="blinds(horizontal)">
                                      <p:cBhvr>
                                        <p:cTn id="7" dur="500"/>
                                        <p:tgtEl>
                                          <p:spTgt spid="8198"/>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8199"/>
                                        </p:tgtEl>
                                        <p:attrNameLst>
                                          <p:attrName>style.visibility</p:attrName>
                                        </p:attrNameLst>
                                      </p:cBhvr>
                                      <p:to>
                                        <p:strVal val="visible"/>
                                      </p:to>
                                    </p:set>
                                    <p:animEffect transition="in" filter="blinds(horizontal)">
                                      <p:cBhvr>
                                        <p:cTn id="11" dur="2000"/>
                                        <p:tgtEl>
                                          <p:spTgt spid="8199"/>
                                        </p:tgtEl>
                                      </p:cBhvr>
                                    </p:animEffect>
                                  </p:childTnLst>
                                </p:cTn>
                              </p:par>
                            </p:childTnLst>
                          </p:cTn>
                        </p:par>
                        <p:par>
                          <p:cTn id="12" fill="hold" nodeType="afterGroup">
                            <p:stCondLst>
                              <p:cond delay="2500"/>
                            </p:stCondLst>
                            <p:childTnLst>
                              <p:par>
                                <p:cTn id="13" presetID="3" presetClass="entr" presetSubtype="10" fill="hold" nodeType="afterEffect">
                                  <p:stCondLst>
                                    <p:cond delay="0"/>
                                  </p:stCondLst>
                                  <p:childTnLst>
                                    <p:set>
                                      <p:cBhvr>
                                        <p:cTn id="14" dur="1" fill="hold">
                                          <p:stCondLst>
                                            <p:cond delay="0"/>
                                          </p:stCondLst>
                                        </p:cTn>
                                        <p:tgtEl>
                                          <p:spTgt spid="8200"/>
                                        </p:tgtEl>
                                        <p:attrNameLst>
                                          <p:attrName>style.visibility</p:attrName>
                                        </p:attrNameLst>
                                      </p:cBhvr>
                                      <p:to>
                                        <p:strVal val="visible"/>
                                      </p:to>
                                    </p:set>
                                    <p:animEffect transition="in" filter="blinds(horizontal)">
                                      <p:cBhvr>
                                        <p:cTn id="15" dur="20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Text Box 2"/>
          <p:cNvSpPr txBox="1">
            <a:spLocks noChangeArrowheads="1"/>
          </p:cNvSpPr>
          <p:nvPr/>
        </p:nvSpPr>
        <p:spPr bwMode="auto">
          <a:xfrm>
            <a:off x="1676400" y="1905000"/>
            <a:ext cx="40290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sz="2400">
                <a:solidFill>
                  <a:srgbClr val="FF9900"/>
                </a:solidFill>
                <a:latin typeface="Times New Roman" pitchFamily="18" charset="0"/>
              </a:rPr>
              <a:t>Akut påverkan</a:t>
            </a:r>
            <a:r>
              <a:rPr lang="en-GB" sz="2400">
                <a:latin typeface="Times New Roman" pitchFamily="18" charset="0"/>
              </a:rPr>
              <a:t> har två faser</a:t>
            </a:r>
          </a:p>
          <a:p>
            <a:pPr eaLnBrk="1" hangingPunct="1"/>
            <a:endParaRPr lang="en-GB" sz="2400">
              <a:latin typeface="Times New Roman" pitchFamily="18" charset="0"/>
            </a:endParaRPr>
          </a:p>
          <a:p>
            <a:pPr eaLnBrk="1" hangingPunct="1">
              <a:buFontTx/>
              <a:buChar char="•"/>
            </a:pPr>
            <a:r>
              <a:rPr lang="en-GB" sz="2400">
                <a:latin typeface="Times New Roman" pitchFamily="18" charset="0"/>
              </a:rPr>
              <a:t> Högdos = utåtriktad och aktiv</a:t>
            </a:r>
          </a:p>
          <a:p>
            <a:pPr eaLnBrk="1" hangingPunct="1">
              <a:buFontTx/>
              <a:buChar char="•"/>
            </a:pPr>
            <a:r>
              <a:rPr lang="en-GB" sz="2400">
                <a:latin typeface="Times New Roman" pitchFamily="18" charset="0"/>
              </a:rPr>
              <a:t> Låg dos = inåtriktad och aktiv</a:t>
            </a:r>
          </a:p>
        </p:txBody>
      </p:sp>
      <p:sp>
        <p:nvSpPr>
          <p:cNvPr id="55299" name="Text Box 3"/>
          <p:cNvSpPr txBox="1">
            <a:spLocks noChangeArrowheads="1"/>
          </p:cNvSpPr>
          <p:nvPr/>
        </p:nvSpPr>
        <p:spPr bwMode="auto">
          <a:xfrm>
            <a:off x="1979613" y="836613"/>
            <a:ext cx="31988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sz="3200" b="1">
                <a:solidFill>
                  <a:srgbClr val="FF9900"/>
                </a:solidFill>
              </a:rPr>
              <a:t>Cannabisrusen</a:t>
            </a:r>
            <a:endParaRPr lang="sv-SE" sz="2400">
              <a:solidFill>
                <a:srgbClr val="FF9900"/>
              </a:solidFill>
              <a:latin typeface="Times New Roman" pitchFamily="18" charset="0"/>
            </a:endParaRPr>
          </a:p>
        </p:txBody>
      </p:sp>
      <p:sp>
        <p:nvSpPr>
          <p:cNvPr id="746500" name="Text Box 4"/>
          <p:cNvSpPr txBox="1">
            <a:spLocks noChangeArrowheads="1"/>
          </p:cNvSpPr>
          <p:nvPr/>
        </p:nvSpPr>
        <p:spPr bwMode="auto">
          <a:xfrm>
            <a:off x="1981200" y="3810000"/>
            <a:ext cx="52832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sz="2400">
                <a:solidFill>
                  <a:srgbClr val="FF9900"/>
                </a:solidFill>
                <a:latin typeface="Times New Roman" pitchFamily="18" charset="0"/>
              </a:rPr>
              <a:t>Kronisk påverkan</a:t>
            </a:r>
            <a:r>
              <a:rPr lang="en-GB" sz="2400">
                <a:latin typeface="Times New Roman" pitchFamily="18" charset="0"/>
              </a:rPr>
              <a:t> utvecklas i förhållande </a:t>
            </a:r>
          </a:p>
          <a:p>
            <a:pPr eaLnBrk="1" hangingPunct="1"/>
            <a:r>
              <a:rPr lang="en-GB" sz="2400">
                <a:latin typeface="Times New Roman" pitchFamily="18" charset="0"/>
              </a:rPr>
              <a:t>till frekvens och tid i missbruk</a:t>
            </a:r>
          </a:p>
          <a:p>
            <a:pPr eaLnBrk="1" hangingPunct="1"/>
            <a:endParaRPr lang="en-GB" sz="2400">
              <a:latin typeface="Times New Roman" pitchFamily="18" charset="0"/>
            </a:endParaRPr>
          </a:p>
          <a:p>
            <a:pPr eaLnBrk="1" hangingPunct="1">
              <a:buFontTx/>
              <a:buChar char="•"/>
            </a:pPr>
            <a:r>
              <a:rPr lang="en-GB" sz="2400">
                <a:latin typeface="Times New Roman" pitchFamily="18" charset="0"/>
              </a:rPr>
              <a:t> Låg dos = inaktiv</a:t>
            </a:r>
            <a:endParaRPr lang="sv-SE" sz="2400">
              <a:latin typeface="Times New Roman" pitchFamily="18" charset="0"/>
            </a:endParaRPr>
          </a:p>
        </p:txBody>
      </p:sp>
    </p:spTree>
    <p:extLst>
      <p:ext uri="{BB962C8B-B14F-4D97-AF65-F5344CB8AC3E}">
        <p14:creationId xmlns:p14="http://schemas.microsoft.com/office/powerpoint/2010/main" val="925137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46498"/>
                                        </p:tgtEl>
                                        <p:attrNameLst>
                                          <p:attrName>style.visibility</p:attrName>
                                        </p:attrNameLst>
                                      </p:cBhvr>
                                      <p:to>
                                        <p:strVal val="visible"/>
                                      </p:to>
                                    </p:set>
                                    <p:anim calcmode="lin" valueType="num">
                                      <p:cBhvr additive="base">
                                        <p:cTn id="7" dur="500" fill="hold"/>
                                        <p:tgtEl>
                                          <p:spTgt spid="746498"/>
                                        </p:tgtEl>
                                        <p:attrNameLst>
                                          <p:attrName>ppt_x</p:attrName>
                                        </p:attrNameLst>
                                      </p:cBhvr>
                                      <p:tavLst>
                                        <p:tav tm="0">
                                          <p:val>
                                            <p:strVal val="0-#ppt_w/2"/>
                                          </p:val>
                                        </p:tav>
                                        <p:tav tm="100000">
                                          <p:val>
                                            <p:strVal val="#ppt_x"/>
                                          </p:val>
                                        </p:tav>
                                      </p:tavLst>
                                    </p:anim>
                                    <p:anim calcmode="lin" valueType="num">
                                      <p:cBhvr additive="base">
                                        <p:cTn id="8" dur="500" fill="hold"/>
                                        <p:tgtEl>
                                          <p:spTgt spid="74649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5000"/>
                                  </p:stCondLst>
                                  <p:childTnLst>
                                    <p:set>
                                      <p:cBhvr>
                                        <p:cTn id="11" dur="1" fill="hold">
                                          <p:stCondLst>
                                            <p:cond delay="0"/>
                                          </p:stCondLst>
                                        </p:cTn>
                                        <p:tgtEl>
                                          <p:spTgt spid="746500"/>
                                        </p:tgtEl>
                                        <p:attrNameLst>
                                          <p:attrName>style.visibility</p:attrName>
                                        </p:attrNameLst>
                                      </p:cBhvr>
                                      <p:to>
                                        <p:strVal val="visible"/>
                                      </p:to>
                                    </p:set>
                                    <p:anim calcmode="lin" valueType="num">
                                      <p:cBhvr additive="base">
                                        <p:cTn id="12" dur="500" fill="hold"/>
                                        <p:tgtEl>
                                          <p:spTgt spid="746500"/>
                                        </p:tgtEl>
                                        <p:attrNameLst>
                                          <p:attrName>ppt_x</p:attrName>
                                        </p:attrNameLst>
                                      </p:cBhvr>
                                      <p:tavLst>
                                        <p:tav tm="0">
                                          <p:val>
                                            <p:strVal val="0-#ppt_w/2"/>
                                          </p:val>
                                        </p:tav>
                                        <p:tav tm="100000">
                                          <p:val>
                                            <p:strVal val="#ppt_x"/>
                                          </p:val>
                                        </p:tav>
                                      </p:tavLst>
                                    </p:anim>
                                    <p:anim calcmode="lin" valueType="num">
                                      <p:cBhvr additive="base">
                                        <p:cTn id="13" dur="500" fill="hold"/>
                                        <p:tgtEl>
                                          <p:spTgt spid="7465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6498" grpId="0" autoUpdateAnimBg="0"/>
      <p:bldP spid="74650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57163" y="465138"/>
            <a:ext cx="7081837"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nSpc>
                <a:spcPct val="120000"/>
              </a:lnSpc>
            </a:pPr>
            <a:r>
              <a:rPr lang="sv-SE" sz="2400" b="1">
                <a:latin typeface="Times New Roman" pitchFamily="18" charset="0"/>
              </a:rPr>
              <a:t>Det subjektiva akuta ruset som inträder efter en tids </a:t>
            </a:r>
          </a:p>
          <a:p>
            <a:pPr>
              <a:lnSpc>
                <a:spcPct val="120000"/>
              </a:lnSpc>
            </a:pPr>
            <a:r>
              <a:rPr lang="sv-SE" sz="2400" b="1">
                <a:latin typeface="Times New Roman" pitchFamily="18" charset="0"/>
              </a:rPr>
              <a:t>experimenterande har två faser:</a:t>
            </a:r>
          </a:p>
        </p:txBody>
      </p:sp>
      <p:sp>
        <p:nvSpPr>
          <p:cNvPr id="56323" name="Rectangle 3"/>
          <p:cNvSpPr>
            <a:spLocks noChangeArrowheads="1"/>
          </p:cNvSpPr>
          <p:nvPr/>
        </p:nvSpPr>
        <p:spPr bwMode="auto">
          <a:xfrm>
            <a:off x="381000" y="1752600"/>
            <a:ext cx="7961313"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nSpc>
                <a:spcPct val="115000"/>
              </a:lnSpc>
            </a:pPr>
            <a:r>
              <a:rPr lang="sv-SE" sz="2800" b="1">
                <a:solidFill>
                  <a:srgbClr val="CC6600"/>
                </a:solidFill>
              </a:rPr>
              <a:t>Fas 1 </a:t>
            </a:r>
            <a:r>
              <a:rPr lang="sv-SE" sz="2800" b="1"/>
              <a:t> </a:t>
            </a:r>
            <a:r>
              <a:rPr lang="sv-SE" sz="2000" b="1"/>
              <a:t>från ca 15 min och 45 min efter röktillfället karaktäriseras av</a:t>
            </a:r>
          </a:p>
        </p:txBody>
      </p:sp>
      <p:sp>
        <p:nvSpPr>
          <p:cNvPr id="979972" name="Rectangle 4"/>
          <p:cNvSpPr>
            <a:spLocks noChangeArrowheads="1"/>
          </p:cNvSpPr>
          <p:nvPr/>
        </p:nvSpPr>
        <p:spPr bwMode="auto">
          <a:xfrm>
            <a:off x="685800" y="2895600"/>
            <a:ext cx="5735638"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p>
            <a:pPr>
              <a:lnSpc>
                <a:spcPct val="140000"/>
              </a:lnSpc>
              <a:buFontTx/>
              <a:buChar char="•"/>
            </a:pPr>
            <a:r>
              <a:rPr lang="sv-SE" sz="2400" b="1">
                <a:latin typeface="Times New Roman" pitchFamily="18" charset="0"/>
              </a:rPr>
              <a:t> ökad tankeverksamhet, att personen blir </a:t>
            </a:r>
          </a:p>
          <a:p>
            <a:pPr>
              <a:lnSpc>
                <a:spcPct val="140000"/>
              </a:lnSpc>
            </a:pPr>
            <a:r>
              <a:rPr lang="sv-SE" sz="2400" b="1">
                <a:latin typeface="Times New Roman" pitchFamily="18" charset="0"/>
              </a:rPr>
              <a:t>   utåtriktad, fnissig och pratsam.</a:t>
            </a:r>
          </a:p>
        </p:txBody>
      </p:sp>
      <p:sp>
        <p:nvSpPr>
          <p:cNvPr id="979973" name="Text Box 5"/>
          <p:cNvSpPr txBox="1">
            <a:spLocks noChangeArrowheads="1"/>
          </p:cNvSpPr>
          <p:nvPr/>
        </p:nvSpPr>
        <p:spPr bwMode="auto">
          <a:xfrm>
            <a:off x="762000" y="4114800"/>
            <a:ext cx="818197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40000"/>
              </a:lnSpc>
              <a:buFontTx/>
              <a:buChar char="•"/>
            </a:pPr>
            <a:r>
              <a:rPr lang="sv-SE" sz="2400" b="1">
                <a:latin typeface="Times New Roman" pitchFamily="18" charset="0"/>
              </a:rPr>
              <a:t> att ögonen blir lätt blodsprängda, och överkänsliga för ljus, </a:t>
            </a:r>
          </a:p>
          <a:p>
            <a:pPr eaLnBrk="1" hangingPunct="1">
              <a:lnSpc>
                <a:spcPct val="140000"/>
              </a:lnSpc>
            </a:pPr>
            <a:r>
              <a:rPr lang="sv-SE" sz="2400" b="1">
                <a:latin typeface="Times New Roman" pitchFamily="18" charset="0"/>
              </a:rPr>
              <a:t> hjärtklappning, </a:t>
            </a:r>
            <a:endParaRPr lang="sv-SE" sz="2400">
              <a:latin typeface="Times New Roman" pitchFamily="18" charset="0"/>
            </a:endParaRPr>
          </a:p>
        </p:txBody>
      </p:sp>
      <p:sp>
        <p:nvSpPr>
          <p:cNvPr id="979974" name="Text Box 6"/>
          <p:cNvSpPr txBox="1">
            <a:spLocks noChangeArrowheads="1"/>
          </p:cNvSpPr>
          <p:nvPr/>
        </p:nvSpPr>
        <p:spPr bwMode="auto">
          <a:xfrm>
            <a:off x="914400" y="5410200"/>
            <a:ext cx="555942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lnSpc>
                <a:spcPct val="140000"/>
              </a:lnSpc>
              <a:buFontTx/>
              <a:buChar char="•"/>
            </a:pPr>
            <a:r>
              <a:rPr lang="sv-SE" sz="2400" b="1">
                <a:latin typeface="Times New Roman" pitchFamily="18" charset="0"/>
              </a:rPr>
              <a:t> yrsel, hosta, tryck i huvudet, ökad puls, </a:t>
            </a:r>
          </a:p>
          <a:p>
            <a:pPr algn="ctr" eaLnBrk="1" hangingPunct="1">
              <a:lnSpc>
                <a:spcPct val="140000"/>
              </a:lnSpc>
            </a:pPr>
            <a:r>
              <a:rPr lang="sv-SE" sz="2400" b="1">
                <a:latin typeface="Times New Roman" pitchFamily="18" charset="0"/>
              </a:rPr>
              <a:t>samt torrhet i ögon, mun och svalg.</a:t>
            </a:r>
            <a:endParaRPr lang="sv-SE" sz="2400">
              <a:latin typeface="Times New Roman" pitchFamily="18" charset="0"/>
            </a:endParaRPr>
          </a:p>
        </p:txBody>
      </p:sp>
    </p:spTree>
    <p:extLst>
      <p:ext uri="{BB962C8B-B14F-4D97-AF65-F5344CB8AC3E}">
        <p14:creationId xmlns:p14="http://schemas.microsoft.com/office/powerpoint/2010/main" val="15751452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9972"/>
                                        </p:tgtEl>
                                        <p:attrNameLst>
                                          <p:attrName>style.visibility</p:attrName>
                                        </p:attrNameLst>
                                      </p:cBhvr>
                                      <p:to>
                                        <p:strVal val="visible"/>
                                      </p:to>
                                    </p:set>
                                    <p:anim calcmode="lin" valueType="num">
                                      <p:cBhvr additive="base">
                                        <p:cTn id="7" dur="500" fill="hold"/>
                                        <p:tgtEl>
                                          <p:spTgt spid="979972"/>
                                        </p:tgtEl>
                                        <p:attrNameLst>
                                          <p:attrName>ppt_x</p:attrName>
                                        </p:attrNameLst>
                                      </p:cBhvr>
                                      <p:tavLst>
                                        <p:tav tm="0">
                                          <p:val>
                                            <p:strVal val="0-#ppt_w/2"/>
                                          </p:val>
                                        </p:tav>
                                        <p:tav tm="100000">
                                          <p:val>
                                            <p:strVal val="#ppt_x"/>
                                          </p:val>
                                        </p:tav>
                                      </p:tavLst>
                                    </p:anim>
                                    <p:anim calcmode="lin" valueType="num">
                                      <p:cBhvr additive="base">
                                        <p:cTn id="8" dur="500" fill="hold"/>
                                        <p:tgtEl>
                                          <p:spTgt spid="97997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79973"/>
                                        </p:tgtEl>
                                        <p:attrNameLst>
                                          <p:attrName>style.visibility</p:attrName>
                                        </p:attrNameLst>
                                      </p:cBhvr>
                                      <p:to>
                                        <p:strVal val="visible"/>
                                      </p:to>
                                    </p:set>
                                    <p:anim calcmode="lin" valueType="num">
                                      <p:cBhvr additive="base">
                                        <p:cTn id="13" dur="500" fill="hold"/>
                                        <p:tgtEl>
                                          <p:spTgt spid="979973"/>
                                        </p:tgtEl>
                                        <p:attrNameLst>
                                          <p:attrName>ppt_x</p:attrName>
                                        </p:attrNameLst>
                                      </p:cBhvr>
                                      <p:tavLst>
                                        <p:tav tm="0">
                                          <p:val>
                                            <p:strVal val="0-#ppt_w/2"/>
                                          </p:val>
                                        </p:tav>
                                        <p:tav tm="100000">
                                          <p:val>
                                            <p:strVal val="#ppt_x"/>
                                          </p:val>
                                        </p:tav>
                                      </p:tavLst>
                                    </p:anim>
                                    <p:anim calcmode="lin" valueType="num">
                                      <p:cBhvr additive="base">
                                        <p:cTn id="14" dur="500" fill="hold"/>
                                        <p:tgtEl>
                                          <p:spTgt spid="97997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79974"/>
                                        </p:tgtEl>
                                        <p:attrNameLst>
                                          <p:attrName>style.visibility</p:attrName>
                                        </p:attrNameLst>
                                      </p:cBhvr>
                                      <p:to>
                                        <p:strVal val="visible"/>
                                      </p:to>
                                    </p:set>
                                    <p:anim calcmode="lin" valueType="num">
                                      <p:cBhvr additive="base">
                                        <p:cTn id="19" dur="500" fill="hold"/>
                                        <p:tgtEl>
                                          <p:spTgt spid="979974"/>
                                        </p:tgtEl>
                                        <p:attrNameLst>
                                          <p:attrName>ppt_x</p:attrName>
                                        </p:attrNameLst>
                                      </p:cBhvr>
                                      <p:tavLst>
                                        <p:tav tm="0">
                                          <p:val>
                                            <p:strVal val="0-#ppt_w/2"/>
                                          </p:val>
                                        </p:tav>
                                        <p:tav tm="100000">
                                          <p:val>
                                            <p:strVal val="#ppt_x"/>
                                          </p:val>
                                        </p:tav>
                                      </p:tavLst>
                                    </p:anim>
                                    <p:anim calcmode="lin" valueType="num">
                                      <p:cBhvr additive="base">
                                        <p:cTn id="20" dur="500" fill="hold"/>
                                        <p:tgtEl>
                                          <p:spTgt spid="9799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9972" grpId="0" autoUpdateAnimBg="0"/>
      <p:bldP spid="979973" grpId="0" autoUpdateAnimBg="0"/>
      <p:bldP spid="97997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304800" y="533400"/>
            <a:ext cx="8839200" cy="241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sv-SE" sz="2800" b="1">
                <a:solidFill>
                  <a:srgbClr val="CC6600"/>
                </a:solidFill>
              </a:rPr>
              <a:t>Fas 2</a:t>
            </a:r>
            <a:r>
              <a:rPr lang="sv-SE" sz="2800" b="1">
                <a:solidFill>
                  <a:schemeClr val="hlink"/>
                </a:solidFill>
              </a:rPr>
              <a:t>  </a:t>
            </a:r>
            <a:r>
              <a:rPr lang="sv-SE" sz="2400"/>
              <a:t>varar i ca tre tim och karakteriseras av</a:t>
            </a:r>
          </a:p>
          <a:p>
            <a:r>
              <a:rPr lang="sv-SE" sz="2400" b="1">
                <a:latin typeface="Times New Roman" pitchFamily="18" charset="0"/>
              </a:rPr>
              <a:t> </a:t>
            </a:r>
          </a:p>
          <a:p>
            <a:pPr>
              <a:lnSpc>
                <a:spcPct val="140000"/>
              </a:lnSpc>
              <a:buFontTx/>
              <a:buChar char="•"/>
            </a:pPr>
            <a:r>
              <a:rPr lang="sv-SE" sz="2400" b="1">
                <a:latin typeface="Times New Roman" pitchFamily="18" charset="0"/>
              </a:rPr>
              <a:t> att  tankeverksamheten är inåtvänd. Man sitter gärna och lyssnar på musik eller tittar på en videofilm, eller bara ligger och "flummar" för sig själv. </a:t>
            </a:r>
          </a:p>
        </p:txBody>
      </p:sp>
      <p:sp>
        <p:nvSpPr>
          <p:cNvPr id="982019" name="Text Box 3"/>
          <p:cNvSpPr txBox="1">
            <a:spLocks noChangeArrowheads="1"/>
          </p:cNvSpPr>
          <p:nvPr/>
        </p:nvSpPr>
        <p:spPr bwMode="auto">
          <a:xfrm>
            <a:off x="228600" y="3200400"/>
            <a:ext cx="694055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40000"/>
              </a:lnSpc>
              <a:buFontTx/>
              <a:buChar char="•"/>
            </a:pPr>
            <a:r>
              <a:rPr lang="sv-SE" sz="2400" b="1">
                <a:latin typeface="Times New Roman" pitchFamily="18" charset="0"/>
              </a:rPr>
              <a:t> att färger blir starkare, lukter mer framträdande, </a:t>
            </a:r>
          </a:p>
          <a:p>
            <a:pPr eaLnBrk="1" hangingPunct="1">
              <a:lnSpc>
                <a:spcPct val="140000"/>
              </a:lnSpc>
              <a:buFontTx/>
              <a:buChar char="•"/>
            </a:pPr>
            <a:r>
              <a:rPr lang="sv-SE" sz="2400" b="1">
                <a:latin typeface="Times New Roman" pitchFamily="18" charset="0"/>
              </a:rPr>
              <a:t> att samband som man kanske har anat tidigare </a:t>
            </a:r>
          </a:p>
          <a:p>
            <a:pPr eaLnBrk="1" hangingPunct="1">
              <a:lnSpc>
                <a:spcPct val="140000"/>
              </a:lnSpc>
            </a:pPr>
            <a:r>
              <a:rPr lang="sv-SE" sz="2400" b="1">
                <a:latin typeface="Times New Roman" pitchFamily="18" charset="0"/>
              </a:rPr>
              <a:t>  nu framträder ganska klart.</a:t>
            </a:r>
            <a:endParaRPr lang="sv-SE" sz="2400">
              <a:latin typeface="Times New Roman" pitchFamily="18" charset="0"/>
            </a:endParaRPr>
          </a:p>
        </p:txBody>
      </p:sp>
      <p:sp>
        <p:nvSpPr>
          <p:cNvPr id="982020" name="Text Box 4"/>
          <p:cNvSpPr txBox="1">
            <a:spLocks noChangeArrowheads="1"/>
          </p:cNvSpPr>
          <p:nvPr/>
        </p:nvSpPr>
        <p:spPr bwMode="auto">
          <a:xfrm>
            <a:off x="212725" y="4953000"/>
            <a:ext cx="650557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40000"/>
              </a:lnSpc>
              <a:buFontTx/>
              <a:buChar char="•"/>
            </a:pPr>
            <a:r>
              <a:rPr lang="sv-SE" sz="2400" b="1">
                <a:latin typeface="Times New Roman" pitchFamily="18" charset="0"/>
              </a:rPr>
              <a:t> samt att tankeflykten är mycket utpräglad och </a:t>
            </a:r>
          </a:p>
          <a:p>
            <a:pPr eaLnBrk="1" hangingPunct="1">
              <a:lnSpc>
                <a:spcPct val="140000"/>
              </a:lnSpc>
            </a:pPr>
            <a:r>
              <a:rPr lang="sv-SE" sz="2400" b="1">
                <a:latin typeface="Times New Roman" pitchFamily="18" charset="0"/>
              </a:rPr>
              <a:t>  associationerna talrika.</a:t>
            </a:r>
            <a:endParaRPr lang="sv-SE" sz="3200">
              <a:latin typeface="Times New Roman" pitchFamily="18" charset="0"/>
            </a:endParaRPr>
          </a:p>
        </p:txBody>
      </p:sp>
    </p:spTree>
    <p:extLst>
      <p:ext uri="{BB962C8B-B14F-4D97-AF65-F5344CB8AC3E}">
        <p14:creationId xmlns:p14="http://schemas.microsoft.com/office/powerpoint/2010/main" val="22317279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982019"/>
                                        </p:tgtEl>
                                        <p:attrNameLst>
                                          <p:attrName>style.visibility</p:attrName>
                                        </p:attrNameLst>
                                      </p:cBhvr>
                                      <p:to>
                                        <p:strVal val="visible"/>
                                      </p:to>
                                    </p:set>
                                    <p:anim calcmode="lin" valueType="num">
                                      <p:cBhvr additive="base">
                                        <p:cTn id="7" dur="500" fill="hold"/>
                                        <p:tgtEl>
                                          <p:spTgt spid="982019"/>
                                        </p:tgtEl>
                                        <p:attrNameLst>
                                          <p:attrName>ppt_x</p:attrName>
                                        </p:attrNameLst>
                                      </p:cBhvr>
                                      <p:tavLst>
                                        <p:tav tm="0">
                                          <p:val>
                                            <p:strVal val="0-#ppt_w/2"/>
                                          </p:val>
                                        </p:tav>
                                        <p:tav tm="100000">
                                          <p:val>
                                            <p:strVal val="#ppt_x"/>
                                          </p:val>
                                        </p:tav>
                                      </p:tavLst>
                                    </p:anim>
                                    <p:anim calcmode="lin" valueType="num">
                                      <p:cBhvr additive="base">
                                        <p:cTn id="8" dur="500" fill="hold"/>
                                        <p:tgtEl>
                                          <p:spTgt spid="98201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grpId="0" nodeType="afterEffect">
                                  <p:stCondLst>
                                    <p:cond delay="1000"/>
                                  </p:stCondLst>
                                  <p:childTnLst>
                                    <p:set>
                                      <p:cBhvr>
                                        <p:cTn id="11" dur="1" fill="hold">
                                          <p:stCondLst>
                                            <p:cond delay="0"/>
                                          </p:stCondLst>
                                        </p:cTn>
                                        <p:tgtEl>
                                          <p:spTgt spid="982020"/>
                                        </p:tgtEl>
                                        <p:attrNameLst>
                                          <p:attrName>style.visibility</p:attrName>
                                        </p:attrNameLst>
                                      </p:cBhvr>
                                      <p:to>
                                        <p:strVal val="visible"/>
                                      </p:to>
                                    </p:set>
                                    <p:anim calcmode="lin" valueType="num">
                                      <p:cBhvr additive="base">
                                        <p:cTn id="12" dur="500" fill="hold"/>
                                        <p:tgtEl>
                                          <p:spTgt spid="982020"/>
                                        </p:tgtEl>
                                        <p:attrNameLst>
                                          <p:attrName>ppt_x</p:attrName>
                                        </p:attrNameLst>
                                      </p:cBhvr>
                                      <p:tavLst>
                                        <p:tav tm="0">
                                          <p:val>
                                            <p:strVal val="0-#ppt_w/2"/>
                                          </p:val>
                                        </p:tav>
                                        <p:tav tm="100000">
                                          <p:val>
                                            <p:strVal val="#ppt_x"/>
                                          </p:val>
                                        </p:tav>
                                      </p:tavLst>
                                    </p:anim>
                                    <p:anim calcmode="lin" valueType="num">
                                      <p:cBhvr additive="base">
                                        <p:cTn id="13" dur="500" fill="hold"/>
                                        <p:tgtEl>
                                          <p:spTgt spid="9820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2019" grpId="0" autoUpdateAnimBg="0"/>
      <p:bldP spid="98202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370" name="Object 2"/>
          <p:cNvGraphicFramePr>
            <a:graphicFrameLocks noChangeAspect="1"/>
          </p:cNvGraphicFramePr>
          <p:nvPr/>
        </p:nvGraphicFramePr>
        <p:xfrm>
          <a:off x="0" y="228600"/>
          <a:ext cx="8915400" cy="5911850"/>
        </p:xfrm>
        <a:graphic>
          <a:graphicData uri="http://schemas.openxmlformats.org/presentationml/2006/ole">
            <mc:AlternateContent xmlns:mc="http://schemas.openxmlformats.org/markup-compatibility/2006">
              <mc:Choice xmlns:v="urn:schemas-microsoft-com:vml" Requires="v">
                <p:oleObj spid="_x0000_s9259" name="Bild" r:id="rId4" imgW="10687050" imgH="6915150" progId="">
                  <p:embed/>
                </p:oleObj>
              </mc:Choice>
              <mc:Fallback>
                <p:oleObj name="Bild" r:id="rId4" imgW="10687050" imgH="691515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8600"/>
                        <a:ext cx="8915400" cy="591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793541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Rectangle 2"/>
          <p:cNvSpPr>
            <a:spLocks noChangeArrowheads="1"/>
          </p:cNvSpPr>
          <p:nvPr/>
        </p:nvSpPr>
        <p:spPr bwMode="auto">
          <a:xfrm>
            <a:off x="168275" y="2452688"/>
            <a:ext cx="7758113"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nSpc>
                <a:spcPct val="150000"/>
              </a:lnSpc>
            </a:pPr>
            <a:r>
              <a:rPr lang="sv-SE" sz="2000" b="1">
                <a:latin typeface="Times New Roman" pitchFamily="18" charset="0"/>
              </a:rPr>
              <a:t>Det karakteriseras av:</a:t>
            </a:r>
          </a:p>
          <a:p>
            <a:pPr>
              <a:lnSpc>
                <a:spcPct val="150000"/>
              </a:lnSpc>
              <a:buFontTx/>
              <a:buChar char="•"/>
            </a:pPr>
            <a:r>
              <a:rPr lang="sv-SE" sz="2000" b="1">
                <a:latin typeface="Times New Roman" pitchFamily="18" charset="0"/>
              </a:rPr>
              <a:t> att den passiva perioden tenderar att bli längre och längre, </a:t>
            </a:r>
          </a:p>
          <a:p>
            <a:pPr>
              <a:lnSpc>
                <a:spcPct val="150000"/>
              </a:lnSpc>
              <a:buFontTx/>
              <a:buChar char="•"/>
            </a:pPr>
            <a:r>
              <a:rPr lang="sv-SE" sz="2000" b="1">
                <a:latin typeface="Times New Roman" pitchFamily="18" charset="0"/>
              </a:rPr>
              <a:t> att när detta passiva och "sega" tillstånd blir för utmärkande så ger</a:t>
            </a:r>
          </a:p>
          <a:p>
            <a:pPr>
              <a:lnSpc>
                <a:spcPct val="150000"/>
              </a:lnSpc>
            </a:pPr>
            <a:r>
              <a:rPr lang="sv-SE" sz="2000" b="1">
                <a:latin typeface="Times New Roman" pitchFamily="18" charset="0"/>
              </a:rPr>
              <a:t>  det akuta ruset cannabisrökaren en känsla av att bli "normal". </a:t>
            </a:r>
          </a:p>
        </p:txBody>
      </p:sp>
      <p:sp>
        <p:nvSpPr>
          <p:cNvPr id="59395" name="Rectangle 3"/>
          <p:cNvSpPr>
            <a:spLocks noChangeArrowheads="1"/>
          </p:cNvSpPr>
          <p:nvPr/>
        </p:nvSpPr>
        <p:spPr bwMode="auto">
          <a:xfrm>
            <a:off x="2859088" y="273050"/>
            <a:ext cx="63468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p>
            <a:r>
              <a:rPr lang="sv-SE" sz="2400" b="1"/>
              <a:t>är ett tillstånd som växer fram efter ett </a:t>
            </a:r>
          </a:p>
          <a:p>
            <a:r>
              <a:rPr lang="sv-SE" sz="2400" b="1"/>
              <a:t>antal års regelbundet användande av </a:t>
            </a:r>
          </a:p>
          <a:p>
            <a:r>
              <a:rPr lang="sv-SE" sz="2400" b="1"/>
              <a:t>cannabis.</a:t>
            </a:r>
          </a:p>
        </p:txBody>
      </p:sp>
      <p:sp>
        <p:nvSpPr>
          <p:cNvPr id="59396" name="Text Box 5"/>
          <p:cNvSpPr txBox="1">
            <a:spLocks noChangeArrowheads="1"/>
          </p:cNvSpPr>
          <p:nvPr/>
        </p:nvSpPr>
        <p:spPr bwMode="auto">
          <a:xfrm>
            <a:off x="1331913" y="188913"/>
            <a:ext cx="1311275"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60000"/>
              </a:lnSpc>
            </a:pPr>
            <a:r>
              <a:rPr lang="sv-SE" sz="2800" b="1">
                <a:solidFill>
                  <a:srgbClr val="FF0000"/>
                </a:solidFill>
              </a:rPr>
              <a:t>Fas 3:</a:t>
            </a:r>
          </a:p>
        </p:txBody>
      </p:sp>
    </p:spTree>
    <p:extLst>
      <p:ext uri="{BB962C8B-B14F-4D97-AF65-F5344CB8AC3E}">
        <p14:creationId xmlns:p14="http://schemas.microsoft.com/office/powerpoint/2010/main" val="38716482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84066"/>
                                        </p:tgtEl>
                                        <p:attrNameLst>
                                          <p:attrName>style.visibility</p:attrName>
                                        </p:attrNameLst>
                                      </p:cBhvr>
                                      <p:to>
                                        <p:strVal val="visible"/>
                                      </p:to>
                                    </p:set>
                                    <p:anim calcmode="lin" valueType="num">
                                      <p:cBhvr additive="base">
                                        <p:cTn id="7" dur="500" fill="hold"/>
                                        <p:tgtEl>
                                          <p:spTgt spid="984066"/>
                                        </p:tgtEl>
                                        <p:attrNameLst>
                                          <p:attrName>ppt_x</p:attrName>
                                        </p:attrNameLst>
                                      </p:cBhvr>
                                      <p:tavLst>
                                        <p:tav tm="0">
                                          <p:val>
                                            <p:strVal val="0-#ppt_w/2"/>
                                          </p:val>
                                        </p:tav>
                                        <p:tav tm="100000">
                                          <p:val>
                                            <p:strVal val="#ppt_x"/>
                                          </p:val>
                                        </p:tav>
                                      </p:tavLst>
                                    </p:anim>
                                    <p:anim calcmode="lin" valueType="num">
                                      <p:cBhvr additive="base">
                                        <p:cTn id="8" dur="500" fill="hold"/>
                                        <p:tgtEl>
                                          <p:spTgt spid="9840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406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4"/>
          <p:cNvSpPr txBox="1">
            <a:spLocks noChangeArrowheads="1"/>
          </p:cNvSpPr>
          <p:nvPr/>
        </p:nvSpPr>
        <p:spPr bwMode="auto">
          <a:xfrm>
            <a:off x="125413" y="1373188"/>
            <a:ext cx="9161462"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lnSpc>
                <a:spcPct val="150000"/>
              </a:lnSpc>
            </a:pPr>
            <a:r>
              <a:rPr lang="sv-SE" sz="2400" b="1">
                <a:latin typeface="Times New Roman" pitchFamily="18" charset="0"/>
              </a:rPr>
              <a:t> </a:t>
            </a:r>
            <a:r>
              <a:rPr lang="sv-SE" sz="2000" b="1">
                <a:latin typeface="Times New Roman" pitchFamily="18" charset="0"/>
              </a:rPr>
              <a:t>När denna nivå har uppnåtts kan man säga att cannabisrökaren </a:t>
            </a:r>
          </a:p>
          <a:p>
            <a:pPr eaLnBrk="1" hangingPunct="1">
              <a:lnSpc>
                <a:spcPct val="150000"/>
              </a:lnSpc>
            </a:pPr>
            <a:r>
              <a:rPr lang="sv-SE" sz="2000" b="1">
                <a:latin typeface="Times New Roman" pitchFamily="18" charset="0"/>
              </a:rPr>
              <a:t>  har blivit en kronisk cannabismissbrukare. </a:t>
            </a:r>
          </a:p>
          <a:p>
            <a:pPr eaLnBrk="1" hangingPunct="1">
              <a:lnSpc>
                <a:spcPct val="150000"/>
              </a:lnSpc>
            </a:pPr>
            <a:r>
              <a:rPr lang="sv-SE" sz="2000" b="1">
                <a:latin typeface="Times New Roman" pitchFamily="18" charset="0"/>
              </a:rPr>
              <a:t> </a:t>
            </a:r>
          </a:p>
          <a:p>
            <a:pPr eaLnBrk="1" hangingPunct="1">
              <a:lnSpc>
                <a:spcPct val="150000"/>
              </a:lnSpc>
              <a:buFontTx/>
              <a:buChar char="•"/>
            </a:pPr>
            <a:r>
              <a:rPr lang="sv-SE" sz="2000" b="1">
                <a:latin typeface="Times New Roman" pitchFamily="18" charset="0"/>
              </a:rPr>
              <a:t>I detta tillstånd försämras individens förmåga </a:t>
            </a:r>
          </a:p>
          <a:p>
            <a:pPr eaLnBrk="1" hangingPunct="1">
              <a:lnSpc>
                <a:spcPct val="150000"/>
              </a:lnSpc>
            </a:pPr>
            <a:r>
              <a:rPr lang="sv-SE" sz="2000" b="1">
                <a:latin typeface="Times New Roman" pitchFamily="18" charset="0"/>
              </a:rPr>
              <a:t>   att på ett naturligt sätt kvalitativt utnyttja sina tankeprocesser.</a:t>
            </a:r>
          </a:p>
          <a:p>
            <a:pPr algn="ctr" eaLnBrk="1" hangingPunct="1">
              <a:lnSpc>
                <a:spcPct val="150000"/>
              </a:lnSpc>
            </a:pPr>
            <a:endParaRPr lang="sv-SE" sz="2000" b="1">
              <a:latin typeface="Times New Roman" pitchFamily="18" charset="0"/>
            </a:endParaRPr>
          </a:p>
          <a:p>
            <a:pPr algn="ctr" eaLnBrk="1" hangingPunct="1"/>
            <a:endParaRPr lang="sv-SE" sz="2400">
              <a:latin typeface="Times New Roman" pitchFamily="18" charset="0"/>
            </a:endParaRPr>
          </a:p>
        </p:txBody>
      </p:sp>
    </p:spTree>
    <p:extLst>
      <p:ext uri="{BB962C8B-B14F-4D97-AF65-F5344CB8AC3E}">
        <p14:creationId xmlns:p14="http://schemas.microsoft.com/office/powerpoint/2010/main" val="2798899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ChangeArrowheads="1"/>
          </p:cNvSpPr>
          <p:nvPr/>
        </p:nvSpPr>
        <p:spPr bwMode="auto">
          <a:xfrm>
            <a:off x="1395413" y="93663"/>
            <a:ext cx="4610100" cy="608012"/>
          </a:xfrm>
          <a:prstGeom prst="rect">
            <a:avLst/>
          </a:prstGeom>
          <a:noFill/>
          <a:ln w="12700">
            <a:noFill/>
            <a:miter lim="800000"/>
            <a:headEnd/>
            <a:tailEnd/>
          </a:ln>
        </p:spPr>
        <p:txBody>
          <a:bodyPr wrap="none" lIns="53975" tIns="26988" rIns="53975" bIns="26988">
            <a:spAutoFit/>
          </a:bodyPr>
          <a:lstStyle/>
          <a:p>
            <a:pPr defTabSz="539750" eaLnBrk="0" hangingPunct="0"/>
            <a:r>
              <a:rPr lang="sv-SE" sz="3600" b="1">
                <a:latin typeface="Book Antiqua" pitchFamily="18" charset="0"/>
              </a:rPr>
              <a:t>Kognitiva funktioner</a:t>
            </a:r>
          </a:p>
        </p:txBody>
      </p:sp>
      <p:sp>
        <p:nvSpPr>
          <p:cNvPr id="30723" name="Rectangle 3"/>
          <p:cNvSpPr>
            <a:spLocks noChangeArrowheads="1"/>
          </p:cNvSpPr>
          <p:nvPr/>
        </p:nvSpPr>
        <p:spPr bwMode="auto">
          <a:xfrm>
            <a:off x="785813" y="1789113"/>
            <a:ext cx="4589462" cy="515937"/>
          </a:xfrm>
          <a:prstGeom prst="rect">
            <a:avLst/>
          </a:prstGeom>
          <a:noFill/>
          <a:ln w="12700">
            <a:noFill/>
            <a:miter lim="800000"/>
            <a:headEnd/>
            <a:tailEnd/>
          </a:ln>
        </p:spPr>
        <p:txBody>
          <a:bodyPr wrap="none" lIns="53975" tIns="26988" rIns="53975" bIns="26988">
            <a:spAutoFit/>
          </a:bodyPr>
          <a:lstStyle/>
          <a:p>
            <a:pPr defTabSz="539750" eaLnBrk="0" hangingPunct="0">
              <a:lnSpc>
                <a:spcPct val="150000"/>
              </a:lnSpc>
            </a:pPr>
            <a:r>
              <a:rPr lang="sv-SE" sz="2000" b="1">
                <a:cs typeface="Arial" charset="0"/>
              </a:rPr>
              <a:t>Verbal förmåga (språklig förmåga)</a:t>
            </a:r>
          </a:p>
        </p:txBody>
      </p:sp>
      <p:sp>
        <p:nvSpPr>
          <p:cNvPr id="4" name="textruta 3"/>
          <p:cNvSpPr txBox="1">
            <a:spLocks noChangeArrowheads="1"/>
          </p:cNvSpPr>
          <p:nvPr/>
        </p:nvSpPr>
        <p:spPr bwMode="auto">
          <a:xfrm>
            <a:off x="714375" y="2817813"/>
            <a:ext cx="6858000" cy="1014412"/>
          </a:xfrm>
          <a:prstGeom prst="rect">
            <a:avLst/>
          </a:prstGeom>
          <a:noFill/>
          <a:ln w="9525">
            <a:noFill/>
            <a:miter lim="800000"/>
            <a:headEnd/>
            <a:tailEnd/>
          </a:ln>
        </p:spPr>
        <p:txBody>
          <a:bodyPr>
            <a:spAutoFit/>
          </a:bodyPr>
          <a:lstStyle/>
          <a:p>
            <a:pPr defTabSz="539750" eaLnBrk="0" hangingPunct="0">
              <a:lnSpc>
                <a:spcPct val="150000"/>
              </a:lnSpc>
            </a:pPr>
            <a:r>
              <a:rPr lang="sv-SE" sz="2000" b="1">
                <a:latin typeface="Arial" charset="0"/>
                <a:cs typeface="Arial" charset="0"/>
              </a:rPr>
              <a:t>Logisk-analytisk förmåga (att dra korrekta slutsatser)</a:t>
            </a:r>
          </a:p>
        </p:txBody>
      </p:sp>
      <p:sp>
        <p:nvSpPr>
          <p:cNvPr id="5" name="textruta 4"/>
          <p:cNvSpPr txBox="1">
            <a:spLocks noChangeArrowheads="1"/>
          </p:cNvSpPr>
          <p:nvPr/>
        </p:nvSpPr>
        <p:spPr bwMode="auto">
          <a:xfrm>
            <a:off x="714375" y="3867150"/>
            <a:ext cx="4794250" cy="554038"/>
          </a:xfrm>
          <a:prstGeom prst="rect">
            <a:avLst/>
          </a:prstGeom>
          <a:noFill/>
          <a:ln w="9525">
            <a:noFill/>
            <a:miter lim="800000"/>
            <a:headEnd/>
            <a:tailEnd/>
          </a:ln>
        </p:spPr>
        <p:txBody>
          <a:bodyPr wrap="none">
            <a:spAutoFit/>
          </a:bodyPr>
          <a:lstStyle/>
          <a:p>
            <a:pPr defTabSz="539750" eaLnBrk="0" hangingPunct="0">
              <a:lnSpc>
                <a:spcPct val="150000"/>
              </a:lnSpc>
            </a:pPr>
            <a:r>
              <a:rPr lang="sv-SE" sz="2000" b="1">
                <a:latin typeface="Arial" charset="0"/>
                <a:cs typeface="Arial" charset="0"/>
              </a:rPr>
              <a:t>Psykomotilitet (flexibilitet i tanken)</a:t>
            </a:r>
          </a:p>
        </p:txBody>
      </p:sp>
      <p:sp>
        <p:nvSpPr>
          <p:cNvPr id="6" name="textruta 5"/>
          <p:cNvSpPr txBox="1">
            <a:spLocks noChangeArrowheads="1"/>
          </p:cNvSpPr>
          <p:nvPr/>
        </p:nvSpPr>
        <p:spPr bwMode="auto">
          <a:xfrm>
            <a:off x="714375" y="4913313"/>
            <a:ext cx="7886700" cy="1014412"/>
          </a:xfrm>
          <a:prstGeom prst="rect">
            <a:avLst/>
          </a:prstGeom>
          <a:noFill/>
          <a:ln w="9525">
            <a:noFill/>
            <a:miter lim="800000"/>
            <a:headEnd/>
            <a:tailEnd/>
          </a:ln>
        </p:spPr>
        <p:txBody>
          <a:bodyPr wrap="none">
            <a:spAutoFit/>
          </a:bodyPr>
          <a:lstStyle/>
          <a:p>
            <a:pPr defTabSz="539750" eaLnBrk="0" hangingPunct="0">
              <a:lnSpc>
                <a:spcPct val="150000"/>
              </a:lnSpc>
            </a:pPr>
            <a:r>
              <a:rPr lang="sv-SE" sz="2000" b="1">
                <a:latin typeface="Arial" charset="0"/>
                <a:cs typeface="Arial" charset="0"/>
              </a:rPr>
              <a:t>Minnesprocessen 	Korttids/arbetsminne</a:t>
            </a:r>
          </a:p>
          <a:p>
            <a:pPr defTabSz="539750" eaLnBrk="0" hangingPunct="0">
              <a:lnSpc>
                <a:spcPct val="150000"/>
              </a:lnSpc>
            </a:pPr>
            <a:r>
              <a:rPr lang="sv-SE" sz="2000" b="1">
                <a:latin typeface="Arial" charset="0"/>
                <a:cs typeface="Arial" charset="0"/>
              </a:rPr>
              <a:t>					Långtidsminne- semantiskt, episodiskt</a:t>
            </a:r>
          </a:p>
        </p:txBody>
      </p:sp>
      <p:graphicFrame>
        <p:nvGraphicFramePr>
          <p:cNvPr id="8198" name="Object 2"/>
          <p:cNvGraphicFramePr>
            <a:graphicFrameLocks noChangeAspect="1"/>
          </p:cNvGraphicFramePr>
          <p:nvPr/>
        </p:nvGraphicFramePr>
        <p:xfrm>
          <a:off x="5372100" y="1468438"/>
          <a:ext cx="1655763" cy="1009650"/>
        </p:xfrm>
        <a:graphic>
          <a:graphicData uri="http://schemas.openxmlformats.org/presentationml/2006/ole">
            <mc:AlternateContent xmlns:mc="http://schemas.openxmlformats.org/markup-compatibility/2006">
              <mc:Choice xmlns:v="urn:schemas-microsoft-com:vml" Requires="v">
                <p:oleObj spid="_x0000_s10365" name="Bild" r:id="rId4" imgW="6181725" imgH="3771900" progId="WPDraw30.Drawing">
                  <p:embed/>
                </p:oleObj>
              </mc:Choice>
              <mc:Fallback>
                <p:oleObj name="Bild" r:id="rId4" imgW="6181725" imgH="3771900" progId="WPDraw30.Drawing">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2100" y="1468438"/>
                        <a:ext cx="1655763"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9" name="Object 3"/>
          <p:cNvGraphicFramePr>
            <a:graphicFrameLocks noChangeAspect="1"/>
          </p:cNvGraphicFramePr>
          <p:nvPr/>
        </p:nvGraphicFramePr>
        <p:xfrm>
          <a:off x="7723188" y="2478088"/>
          <a:ext cx="1084262" cy="1223962"/>
        </p:xfrm>
        <a:graphic>
          <a:graphicData uri="http://schemas.openxmlformats.org/presentationml/2006/ole">
            <mc:AlternateContent xmlns:mc="http://schemas.openxmlformats.org/markup-compatibility/2006">
              <mc:Choice xmlns:v="urn:schemas-microsoft-com:vml" Requires="v">
                <p:oleObj spid="_x0000_s10366" name="Bild" r:id="rId6" imgW="3238500" imgH="3657600" progId="WPDraw30.Drawing">
                  <p:embed/>
                </p:oleObj>
              </mc:Choice>
              <mc:Fallback>
                <p:oleObj name="Bild" r:id="rId6" imgW="3238500" imgH="3657600" progId="WPDraw30.Drawing">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3188" y="2478088"/>
                        <a:ext cx="1084262"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200" name="Object 4"/>
          <p:cNvGraphicFramePr>
            <a:graphicFrameLocks noChangeAspect="1"/>
          </p:cNvGraphicFramePr>
          <p:nvPr/>
        </p:nvGraphicFramePr>
        <p:xfrm>
          <a:off x="6199188" y="3867150"/>
          <a:ext cx="1236662" cy="1403350"/>
        </p:xfrm>
        <a:graphic>
          <a:graphicData uri="http://schemas.openxmlformats.org/presentationml/2006/ole">
            <mc:AlternateContent xmlns:mc="http://schemas.openxmlformats.org/markup-compatibility/2006">
              <mc:Choice xmlns:v="urn:schemas-microsoft-com:vml" Requires="v">
                <p:oleObj spid="_x0000_s10367" name="Bild" r:id="rId8" imgW="5991225" imgH="6810375" progId="WPDraw30.Drawing">
                  <p:embed/>
                </p:oleObj>
              </mc:Choice>
              <mc:Fallback>
                <p:oleObj name="Bild" r:id="rId8" imgW="5991225" imgH="6810375" progId="WPDraw30.Drawing">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99188" y="3867150"/>
                        <a:ext cx="1236662"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Platshållare för bildnummer 16"/>
          <p:cNvSpPr>
            <a:spLocks noGrp="1"/>
          </p:cNvSpPr>
          <p:nvPr>
            <p:ph type="sldNum" sz="quarter" idx="12"/>
          </p:nvPr>
        </p:nvSpPr>
        <p:spPr/>
        <p:txBody>
          <a:bodyPr rtlCol="0"/>
          <a:lstStyle/>
          <a:p>
            <a:pPr>
              <a:defRPr/>
            </a:pPr>
            <a:fld id="{B9BE526A-AB5E-4EA4-B56D-83659F823D9A}" type="slidenum">
              <a:rPr lang="sv-SE">
                <a:solidFill>
                  <a:schemeClr val="tx1">
                    <a:tint val="75000"/>
                  </a:schemeClr>
                </a:solidFill>
              </a:rPr>
              <a:pPr>
                <a:defRPr/>
              </a:pPr>
              <a:t>16</a:t>
            </a:fld>
            <a:endParaRPr lang="sv-SE">
              <a:solidFill>
                <a:schemeClr val="tx1">
                  <a:tint val="75000"/>
                </a:schemeClr>
              </a:solidFill>
            </a:endParaRPr>
          </a:p>
        </p:txBody>
      </p:sp>
    </p:spTree>
    <p:extLst>
      <p:ext uri="{BB962C8B-B14F-4D97-AF65-F5344CB8AC3E}">
        <p14:creationId xmlns:p14="http://schemas.microsoft.com/office/powerpoint/2010/main" val="236874046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blinds(horizontal)">
                                      <p:cBhvr>
                                        <p:cTn id="7" dur="500"/>
                                        <p:tgtEl>
                                          <p:spTgt spid="307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198"/>
                                        </p:tgtEl>
                                        <p:attrNameLst>
                                          <p:attrName>style.visibility</p:attrName>
                                        </p:attrNameLst>
                                      </p:cBhvr>
                                      <p:to>
                                        <p:strVal val="visible"/>
                                      </p:to>
                                    </p:set>
                                    <p:animEffect transition="in" filter="blinds(horizontal)">
                                      <p:cBhvr>
                                        <p:cTn id="12" dur="500"/>
                                        <p:tgtEl>
                                          <p:spTgt spid="819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par>
                          <p:cTn id="18" fill="hold" nodeType="afterGroup">
                            <p:stCondLst>
                              <p:cond delay="500"/>
                            </p:stCondLst>
                            <p:childTnLst>
                              <p:par>
                                <p:cTn id="19" presetID="3" presetClass="entr" presetSubtype="10" fill="hold" nodeType="afterEffect">
                                  <p:stCondLst>
                                    <p:cond delay="0"/>
                                  </p:stCondLst>
                                  <p:childTnLst>
                                    <p:set>
                                      <p:cBhvr>
                                        <p:cTn id="20" dur="1" fill="hold">
                                          <p:stCondLst>
                                            <p:cond delay="0"/>
                                          </p:stCondLst>
                                        </p:cTn>
                                        <p:tgtEl>
                                          <p:spTgt spid="8199"/>
                                        </p:tgtEl>
                                        <p:attrNameLst>
                                          <p:attrName>style.visibility</p:attrName>
                                        </p:attrNameLst>
                                      </p:cBhvr>
                                      <p:to>
                                        <p:strVal val="visible"/>
                                      </p:to>
                                    </p:set>
                                    <p:animEffect transition="in" filter="blinds(horizontal)">
                                      <p:cBhvr>
                                        <p:cTn id="21" dur="2000"/>
                                        <p:tgtEl>
                                          <p:spTgt spid="819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blinds(horizontal)">
                                      <p:cBhvr>
                                        <p:cTn id="26" dur="500"/>
                                        <p:tgtEl>
                                          <p:spTgt spid="5">
                                            <p:txEl>
                                              <p:pRg st="0" end="0"/>
                                            </p:txEl>
                                          </p:spTgt>
                                        </p:tgtEl>
                                      </p:cBhvr>
                                    </p:animEffect>
                                  </p:childTnLst>
                                </p:cTn>
                              </p:par>
                            </p:childTnLst>
                          </p:cTn>
                        </p:par>
                        <p:par>
                          <p:cTn id="27" fill="hold" nodeType="afterGroup">
                            <p:stCondLst>
                              <p:cond delay="500"/>
                            </p:stCondLst>
                            <p:childTnLst>
                              <p:par>
                                <p:cTn id="28" presetID="3" presetClass="entr" presetSubtype="10" fill="hold" nodeType="afterEffect">
                                  <p:stCondLst>
                                    <p:cond delay="0"/>
                                  </p:stCondLst>
                                  <p:childTnLst>
                                    <p:set>
                                      <p:cBhvr>
                                        <p:cTn id="29" dur="1" fill="hold">
                                          <p:stCondLst>
                                            <p:cond delay="0"/>
                                          </p:stCondLst>
                                        </p:cTn>
                                        <p:tgtEl>
                                          <p:spTgt spid="8200"/>
                                        </p:tgtEl>
                                        <p:attrNameLst>
                                          <p:attrName>style.visibility</p:attrName>
                                        </p:attrNameLst>
                                      </p:cBhvr>
                                      <p:to>
                                        <p:strVal val="visible"/>
                                      </p:to>
                                    </p:set>
                                    <p:animEffect transition="in" filter="blinds(horizontal)">
                                      <p:cBhvr>
                                        <p:cTn id="30" dur="2000"/>
                                        <p:tgtEl>
                                          <p:spTgt spid="820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linds(horizontal)">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P spid="4"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a:spLocks noChangeArrowheads="1"/>
          </p:cNvSpPr>
          <p:nvPr/>
        </p:nvSpPr>
        <p:spPr bwMode="auto">
          <a:xfrm>
            <a:off x="884238" y="5011738"/>
            <a:ext cx="3959225" cy="677862"/>
          </a:xfrm>
          <a:prstGeom prst="rect">
            <a:avLst/>
          </a:prstGeom>
          <a:noFill/>
          <a:ln w="9525">
            <a:noFill/>
            <a:miter lim="800000"/>
            <a:headEnd/>
            <a:tailEnd/>
          </a:ln>
        </p:spPr>
        <p:txBody>
          <a:bodyPr wrap="none">
            <a:spAutoFit/>
          </a:bodyPr>
          <a:lstStyle/>
          <a:p>
            <a:r>
              <a:rPr lang="sv-SE" sz="2000" b="1">
                <a:latin typeface="Arial" charset="0"/>
                <a:cs typeface="Arial" charset="0"/>
              </a:rPr>
              <a:t>Gestaltminne (helhetsminne)</a:t>
            </a:r>
          </a:p>
          <a:p>
            <a:endParaRPr lang="sv-SE">
              <a:latin typeface="Arial" charset="0"/>
            </a:endParaRPr>
          </a:p>
        </p:txBody>
      </p:sp>
      <p:sp>
        <p:nvSpPr>
          <p:cNvPr id="3" name="textruta 2"/>
          <p:cNvSpPr txBox="1">
            <a:spLocks noChangeArrowheads="1"/>
          </p:cNvSpPr>
          <p:nvPr/>
        </p:nvSpPr>
        <p:spPr bwMode="auto">
          <a:xfrm>
            <a:off x="884238" y="3560763"/>
            <a:ext cx="6592887" cy="554037"/>
          </a:xfrm>
          <a:prstGeom prst="rect">
            <a:avLst/>
          </a:prstGeom>
          <a:noFill/>
          <a:ln w="9525">
            <a:noFill/>
            <a:miter lim="800000"/>
            <a:headEnd/>
            <a:tailEnd/>
          </a:ln>
        </p:spPr>
        <p:txBody>
          <a:bodyPr wrap="none">
            <a:spAutoFit/>
          </a:bodyPr>
          <a:lstStyle/>
          <a:p>
            <a:pPr defTabSz="539750" eaLnBrk="0" hangingPunct="0">
              <a:lnSpc>
                <a:spcPct val="150000"/>
              </a:lnSpc>
            </a:pPr>
            <a:r>
              <a:rPr lang="sv-SE" sz="2000" b="1">
                <a:latin typeface="Arial" charset="0"/>
                <a:cs typeface="Arial" charset="0"/>
              </a:rPr>
              <a:t>Psykospatial förmåga (att orientera sig i rummet)</a:t>
            </a:r>
          </a:p>
        </p:txBody>
      </p:sp>
      <p:sp>
        <p:nvSpPr>
          <p:cNvPr id="8197" name="textruta 3"/>
          <p:cNvSpPr txBox="1">
            <a:spLocks noChangeArrowheads="1"/>
          </p:cNvSpPr>
          <p:nvPr/>
        </p:nvSpPr>
        <p:spPr bwMode="auto">
          <a:xfrm>
            <a:off x="884238" y="1331913"/>
            <a:ext cx="7786687" cy="1014412"/>
          </a:xfrm>
          <a:prstGeom prst="rect">
            <a:avLst/>
          </a:prstGeom>
          <a:noFill/>
          <a:ln w="9525">
            <a:noFill/>
            <a:miter lim="800000"/>
            <a:headEnd/>
            <a:tailEnd/>
          </a:ln>
        </p:spPr>
        <p:txBody>
          <a:bodyPr>
            <a:spAutoFit/>
          </a:bodyPr>
          <a:lstStyle/>
          <a:p>
            <a:pPr defTabSz="539750" eaLnBrk="0" hangingPunct="0">
              <a:lnSpc>
                <a:spcPct val="150000"/>
              </a:lnSpc>
            </a:pPr>
            <a:r>
              <a:rPr lang="sv-SE" sz="2000" b="1">
                <a:latin typeface="Arial" charset="0"/>
                <a:cs typeface="Arial" charset="0"/>
              </a:rPr>
              <a:t>Analytisk-syntesisk förmåga (att sätta samman delar till en helhet)</a:t>
            </a:r>
          </a:p>
        </p:txBody>
      </p:sp>
      <p:graphicFrame>
        <p:nvGraphicFramePr>
          <p:cNvPr id="8194" name="Object 2"/>
          <p:cNvGraphicFramePr>
            <a:graphicFrameLocks noChangeAspect="1"/>
          </p:cNvGraphicFramePr>
          <p:nvPr/>
        </p:nvGraphicFramePr>
        <p:xfrm>
          <a:off x="3159125" y="2135188"/>
          <a:ext cx="1800225" cy="1098550"/>
        </p:xfrm>
        <a:graphic>
          <a:graphicData uri="http://schemas.openxmlformats.org/presentationml/2006/ole">
            <mc:AlternateContent xmlns:mc="http://schemas.openxmlformats.org/markup-compatibility/2006">
              <mc:Choice xmlns:v="urn:schemas-microsoft-com:vml" Requires="v">
                <p:oleObj spid="_x0000_s11307" name="Bild" r:id="rId3" imgW="10877550" imgH="6657975" progId="WPDraw30.Drawing">
                  <p:embed/>
                </p:oleObj>
              </mc:Choice>
              <mc:Fallback>
                <p:oleObj name="Bild" r:id="rId3" imgW="10877550" imgH="6657975" progId="WPDraw30.Drawing">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9125" y="2135188"/>
                        <a:ext cx="1800225"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ruta 5"/>
          <p:cNvSpPr txBox="1">
            <a:spLocks noChangeArrowheads="1"/>
          </p:cNvSpPr>
          <p:nvPr/>
        </p:nvSpPr>
        <p:spPr bwMode="auto">
          <a:xfrm>
            <a:off x="-107950" y="6094413"/>
            <a:ext cx="1882775" cy="368300"/>
          </a:xfrm>
          <a:prstGeom prst="rect">
            <a:avLst/>
          </a:prstGeom>
          <a:noFill/>
          <a:ln w="9525">
            <a:noFill/>
            <a:miter lim="800000"/>
            <a:headEnd/>
            <a:tailEnd/>
          </a:ln>
        </p:spPr>
        <p:txBody>
          <a:bodyPr wrap="none">
            <a:spAutoFit/>
          </a:bodyPr>
          <a:lstStyle/>
          <a:p>
            <a:r>
              <a:rPr lang="sv-SE" b="1">
                <a:latin typeface="Arial" charset="0"/>
              </a:rPr>
              <a:t>Välfungerande</a:t>
            </a:r>
          </a:p>
        </p:txBody>
      </p:sp>
      <p:sp>
        <p:nvSpPr>
          <p:cNvPr id="7" name="textruta 6"/>
          <p:cNvSpPr txBox="1">
            <a:spLocks noChangeArrowheads="1"/>
          </p:cNvSpPr>
          <p:nvPr/>
        </p:nvSpPr>
        <p:spPr bwMode="auto">
          <a:xfrm>
            <a:off x="7280275" y="6021388"/>
            <a:ext cx="1452563" cy="646112"/>
          </a:xfrm>
          <a:prstGeom prst="rect">
            <a:avLst/>
          </a:prstGeom>
          <a:noFill/>
          <a:ln w="9525">
            <a:noFill/>
            <a:miter lim="800000"/>
            <a:headEnd/>
            <a:tailEnd/>
          </a:ln>
        </p:spPr>
        <p:txBody>
          <a:bodyPr wrap="none">
            <a:spAutoFit/>
          </a:bodyPr>
          <a:lstStyle/>
          <a:p>
            <a:r>
              <a:rPr lang="sv-SE" b="1">
                <a:latin typeface="Arial" charset="0"/>
              </a:rPr>
              <a:t>Kvalitativ</a:t>
            </a:r>
          </a:p>
          <a:p>
            <a:r>
              <a:rPr lang="sv-SE" b="1">
                <a:latin typeface="Arial" charset="0"/>
              </a:rPr>
              <a:t>försämring</a:t>
            </a:r>
          </a:p>
        </p:txBody>
      </p:sp>
      <p:cxnSp>
        <p:nvCxnSpPr>
          <p:cNvPr id="9" name="Rak pil 8"/>
          <p:cNvCxnSpPr/>
          <p:nvPr/>
        </p:nvCxnSpPr>
        <p:spPr>
          <a:xfrm>
            <a:off x="2060575" y="6319838"/>
            <a:ext cx="4549775" cy="428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42993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sv-SE" altLang="zh-CN" sz="4000" smtClean="0">
                <a:effectLst/>
                <a:ea typeface="SimSun" pitchFamily="2" charset="-122"/>
              </a:rPr>
              <a:t>Beståndsdelar i att inte kunna strukturera verkligheten gör att man:</a:t>
            </a:r>
            <a:endParaRPr lang="sv-SE" sz="4000" smtClean="0">
              <a:effectLst/>
            </a:endParaRPr>
          </a:p>
        </p:txBody>
      </p:sp>
      <p:sp>
        <p:nvSpPr>
          <p:cNvPr id="48131" name="Rectangle 3"/>
          <p:cNvSpPr>
            <a:spLocks noGrp="1" noChangeArrowheads="1"/>
          </p:cNvSpPr>
          <p:nvPr>
            <p:ph type="body" idx="1"/>
          </p:nvPr>
        </p:nvSpPr>
        <p:spPr/>
        <p:txBody>
          <a:bodyPr>
            <a:normAutofit fontScale="92500" lnSpcReduction="20000"/>
          </a:bodyPr>
          <a:lstStyle/>
          <a:p>
            <a:r>
              <a:rPr lang="sv-SE" altLang="zh-CN" sz="2800" smtClean="0">
                <a:effectLst/>
                <a:ea typeface="SimSun" pitchFamily="2" charset="-122"/>
              </a:rPr>
              <a:t>får svårt med nyanser</a:t>
            </a:r>
          </a:p>
          <a:p>
            <a:r>
              <a:rPr lang="sv-SE" altLang="zh-CN" sz="2800" smtClean="0">
                <a:effectLst/>
                <a:ea typeface="SimSun" pitchFamily="2" charset="-122"/>
              </a:rPr>
              <a:t>får svårt att reflektera</a:t>
            </a:r>
          </a:p>
          <a:p>
            <a:r>
              <a:rPr lang="sv-SE" altLang="zh-CN" sz="2800" smtClean="0">
                <a:effectLst/>
                <a:ea typeface="SimSun" pitchFamily="2" charset="-122"/>
              </a:rPr>
              <a:t>ser verkligheten genom ett filter</a:t>
            </a:r>
          </a:p>
          <a:p>
            <a:r>
              <a:rPr lang="sv-SE" altLang="zh-CN" sz="2800" smtClean="0">
                <a:effectLst/>
                <a:ea typeface="SimSun" pitchFamily="2" charset="-122"/>
              </a:rPr>
              <a:t>svårt med abstrakt tänkande</a:t>
            </a:r>
          </a:p>
          <a:p>
            <a:r>
              <a:rPr lang="sv-SE" altLang="zh-CN" sz="2800" smtClean="0">
                <a:effectLst/>
                <a:ea typeface="SimSun" pitchFamily="2" charset="-122"/>
              </a:rPr>
              <a:t>kan inte kritiskt granska</a:t>
            </a:r>
          </a:p>
          <a:p>
            <a:r>
              <a:rPr lang="sv-SE" altLang="zh-CN" sz="2800" smtClean="0">
                <a:effectLst/>
                <a:ea typeface="SimSun" pitchFamily="2" charset="-122"/>
              </a:rPr>
              <a:t>blir känslomässigt avskärmad</a:t>
            </a:r>
          </a:p>
          <a:p>
            <a:r>
              <a:rPr lang="sv-SE" altLang="zh-CN" sz="2800" smtClean="0">
                <a:effectLst/>
                <a:ea typeface="SimSun" pitchFamily="2" charset="-122"/>
              </a:rPr>
              <a:t>blir fånge i sitt eget mönster </a:t>
            </a:r>
          </a:p>
          <a:p>
            <a:r>
              <a:rPr lang="sv-SE" altLang="zh-CN" sz="2800" smtClean="0">
                <a:effectLst/>
                <a:ea typeface="SimSun" pitchFamily="2" charset="-122"/>
              </a:rPr>
              <a:t>får svårt att vara flexibel</a:t>
            </a:r>
            <a:endParaRPr lang="sv-SE" sz="2800" smtClean="0">
              <a:effectLst/>
            </a:endParaRPr>
          </a:p>
        </p:txBody>
      </p:sp>
    </p:spTree>
    <p:extLst>
      <p:ext uri="{BB962C8B-B14F-4D97-AF65-F5344CB8AC3E}">
        <p14:creationId xmlns:p14="http://schemas.microsoft.com/office/powerpoint/2010/main" val="2730831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noFill/>
        </p:spPr>
        <p:txBody>
          <a:bodyPr/>
          <a:lstStyle/>
          <a:p>
            <a:r>
              <a:rPr lang="sv-SE" dirty="0" smtClean="0">
                <a:solidFill>
                  <a:schemeClr val="tx1"/>
                </a:solidFill>
                <a:effectLst/>
              </a:rPr>
              <a:t>Ett cannabismönster skapas</a:t>
            </a:r>
          </a:p>
        </p:txBody>
      </p:sp>
      <p:sp>
        <p:nvSpPr>
          <p:cNvPr id="125955" name="Rectangle 3"/>
          <p:cNvSpPr>
            <a:spLocks noGrp="1" noChangeArrowheads="1"/>
          </p:cNvSpPr>
          <p:nvPr>
            <p:ph type="body" idx="4294967295"/>
          </p:nvPr>
        </p:nvSpPr>
        <p:spPr>
          <a:noFill/>
        </p:spPr>
        <p:txBody>
          <a:bodyPr>
            <a:normAutofit fontScale="92500"/>
          </a:bodyPr>
          <a:lstStyle/>
          <a:p>
            <a:pPr>
              <a:lnSpc>
                <a:spcPct val="90000"/>
              </a:lnSpc>
            </a:pPr>
            <a:r>
              <a:rPr lang="sv-SE" altLang="zh-CN" sz="2400" smtClean="0">
                <a:effectLst/>
                <a:ea typeface="SimSun" pitchFamily="2" charset="-122"/>
              </a:rPr>
              <a:t>Ett cannabismönster är ett filter som uppstår när man rökt under lång tid och kvalitén på tankeförmågan försämras så att ett nytt mönster för att hantera verkligheten uppstår.</a:t>
            </a:r>
          </a:p>
          <a:p>
            <a:pPr>
              <a:lnSpc>
                <a:spcPct val="90000"/>
              </a:lnSpc>
            </a:pPr>
            <a:endParaRPr lang="sv-SE" altLang="zh-CN" sz="2400" smtClean="0">
              <a:effectLst/>
              <a:ea typeface="SimSun" pitchFamily="2" charset="-122"/>
            </a:endParaRPr>
          </a:p>
          <a:p>
            <a:pPr>
              <a:lnSpc>
                <a:spcPct val="90000"/>
              </a:lnSpc>
            </a:pPr>
            <a:r>
              <a:rPr lang="sv-SE" altLang="zh-CN" sz="2400" smtClean="0">
                <a:effectLst/>
                <a:ea typeface="SimSun" pitchFamily="2" charset="-122"/>
              </a:rPr>
              <a:t>Individen har fortfarande den naturliga förmågan att utforska verkligheten men försämrad förmåga att strukturera, processa, granska och minnas informationen som kommer in. Det gör att en ny selektiv förklaringsmodell av verkligheten växer fram som verkar logisk för individen som röker cannabis.</a:t>
            </a:r>
            <a:endParaRPr lang="sv-SE" sz="2400" smtClean="0">
              <a:effectLst/>
            </a:endParaRPr>
          </a:p>
        </p:txBody>
      </p:sp>
    </p:spTree>
    <p:extLst>
      <p:ext uri="{BB962C8B-B14F-4D97-AF65-F5344CB8AC3E}">
        <p14:creationId xmlns:p14="http://schemas.microsoft.com/office/powerpoint/2010/main" val="26518147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blinds(horizontal)">
                                      <p:cBhvr>
                                        <p:cTn id="7" dur="500"/>
                                        <p:tgtEl>
                                          <p:spTgt spid="1259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Den vetenskapliga kunskapen om dessa preparat.</a:t>
            </a:r>
          </a:p>
          <a:p>
            <a:r>
              <a:rPr lang="sv-SE" dirty="0" smtClean="0"/>
              <a:t>Påverkan på den enskilde individen.</a:t>
            </a:r>
          </a:p>
          <a:p>
            <a:r>
              <a:rPr lang="sv-SE" dirty="0" smtClean="0"/>
              <a:t>Svaren på de vanligaste argumenten som missbrukaren använder för att legitimera sitt eget användande.</a:t>
            </a:r>
          </a:p>
          <a:p>
            <a:r>
              <a:rPr lang="sv-SE" dirty="0" smtClean="0"/>
              <a:t>Vi har typ 3 timmar på oss, så det finns tid med frågor under presentationen.</a:t>
            </a:r>
            <a:endParaRPr lang="sv-SE" dirty="0"/>
          </a:p>
        </p:txBody>
      </p:sp>
      <p:sp>
        <p:nvSpPr>
          <p:cNvPr id="3" name="Rubrik 2"/>
          <p:cNvSpPr>
            <a:spLocks noGrp="1"/>
          </p:cNvSpPr>
          <p:nvPr>
            <p:ph type="title"/>
          </p:nvPr>
        </p:nvSpPr>
        <p:spPr/>
        <p:txBody>
          <a:bodyPr/>
          <a:lstStyle/>
          <a:p>
            <a:r>
              <a:rPr lang="sv-SE" dirty="0" smtClean="0"/>
              <a:t>Innehåll</a:t>
            </a:r>
            <a:endParaRPr lang="sv-SE" dirty="0"/>
          </a:p>
        </p:txBody>
      </p:sp>
    </p:spTree>
    <p:extLst>
      <p:ext uri="{BB962C8B-B14F-4D97-AF65-F5344CB8AC3E}">
        <p14:creationId xmlns:p14="http://schemas.microsoft.com/office/powerpoint/2010/main" val="12810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noFill/>
        </p:spPr>
        <p:txBody>
          <a:bodyPr/>
          <a:lstStyle/>
          <a:p>
            <a:r>
              <a:rPr lang="sv-SE" dirty="0" smtClean="0">
                <a:solidFill>
                  <a:schemeClr val="tx1"/>
                </a:solidFill>
                <a:effectLst/>
              </a:rPr>
              <a:t>Forts. Cannabismönster</a:t>
            </a:r>
          </a:p>
        </p:txBody>
      </p:sp>
      <p:sp>
        <p:nvSpPr>
          <p:cNvPr id="126979" name="Rectangle 3"/>
          <p:cNvSpPr>
            <a:spLocks noGrp="1" noChangeArrowheads="1"/>
          </p:cNvSpPr>
          <p:nvPr>
            <p:ph type="body" idx="4294967295"/>
          </p:nvPr>
        </p:nvSpPr>
        <p:spPr>
          <a:noFill/>
        </p:spPr>
        <p:txBody>
          <a:bodyPr>
            <a:normAutofit fontScale="92500" lnSpcReduction="10000"/>
          </a:bodyPr>
          <a:lstStyle/>
          <a:p>
            <a:r>
              <a:rPr lang="sv-SE" altLang="zh-CN" sz="2800" smtClean="0">
                <a:effectLst/>
                <a:ea typeface="SimSun" pitchFamily="2" charset="-122"/>
              </a:rPr>
              <a:t>Att inte kunna sätta samman delar till en helhet gör att den nya förklaringsmodellen är selektiv och anpassad för att försvara sitt val av att fortsätta röka cannabis.</a:t>
            </a:r>
          </a:p>
          <a:p>
            <a:r>
              <a:rPr lang="sv-SE" altLang="zh-CN" sz="2800" smtClean="0">
                <a:effectLst/>
                <a:ea typeface="SimSun" pitchFamily="2" charset="-122"/>
              </a:rPr>
              <a:t>Cannabismönstret skapar nya värderingar och föreställningar som bildar ett fundament för ny självkännedom. Det är anpassat efter den kognitiva funktionsnedsättningen som cannabis ger.</a:t>
            </a:r>
            <a:endParaRPr lang="sv-SE" sz="2800" smtClean="0">
              <a:effectLst/>
            </a:endParaRPr>
          </a:p>
        </p:txBody>
      </p:sp>
    </p:spTree>
    <p:extLst>
      <p:ext uri="{BB962C8B-B14F-4D97-AF65-F5344CB8AC3E}">
        <p14:creationId xmlns:p14="http://schemas.microsoft.com/office/powerpoint/2010/main" val="3785935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6979">
                                            <p:txEl>
                                              <p:pRg st="1" end="1"/>
                                            </p:txEl>
                                          </p:spTgt>
                                        </p:tgtEl>
                                        <p:attrNameLst>
                                          <p:attrName>style.visibility</p:attrName>
                                        </p:attrNameLst>
                                      </p:cBhvr>
                                      <p:to>
                                        <p:strVal val="visible"/>
                                      </p:to>
                                    </p:set>
                                    <p:animEffect transition="in" filter="blinds(horizontal)">
                                      <p:cBhvr>
                                        <p:cTn id="7" dur="500"/>
                                        <p:tgtEl>
                                          <p:spTgt spid="1269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ktangel 1"/>
          <p:cNvSpPr>
            <a:spLocks noChangeArrowheads="1"/>
          </p:cNvSpPr>
          <p:nvPr/>
        </p:nvSpPr>
        <p:spPr bwMode="auto">
          <a:xfrm>
            <a:off x="222250" y="1749425"/>
            <a:ext cx="76327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sv-SE" sz="1800" b="1"/>
              <a:t>Self</a:t>
            </a:r>
          </a:p>
          <a:p>
            <a:pPr eaLnBrk="1" hangingPunct="1">
              <a:spcBef>
                <a:spcPct val="0"/>
              </a:spcBef>
              <a:buClrTx/>
              <a:buSzTx/>
              <a:buFontTx/>
              <a:buNone/>
            </a:pPr>
            <a:r>
              <a:rPr lang="en-US" altLang="sv-SE" sz="1800"/>
              <a:t>Functional imaging has linked the precuneus to the processes involved in self-consciousness, such as reflective self-awareness, that involve rating ones own personality traits compared to those judged of other people.</a:t>
            </a:r>
          </a:p>
        </p:txBody>
      </p:sp>
      <p:sp>
        <p:nvSpPr>
          <p:cNvPr id="16387" name="Rektangel 2"/>
          <p:cNvSpPr>
            <a:spLocks noChangeArrowheads="1"/>
          </p:cNvSpPr>
          <p:nvPr/>
        </p:nvSpPr>
        <p:spPr bwMode="auto">
          <a:xfrm>
            <a:off x="250825" y="3284538"/>
            <a:ext cx="84978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sv-SE" sz="1800" b="1"/>
              <a:t>Empathy and forgiveness</a:t>
            </a:r>
          </a:p>
          <a:p>
            <a:pPr eaLnBrk="1" hangingPunct="1">
              <a:spcBef>
                <a:spcPct val="0"/>
              </a:spcBef>
              <a:buClrTx/>
              <a:buSzTx/>
              <a:buFontTx/>
              <a:buNone/>
            </a:pPr>
            <a:r>
              <a:rPr lang="en-US" altLang="sv-SE" sz="1800"/>
              <a:t>Together with the superior frontal gyrus and orbitofrontal cortex, the precuneus is activated when people make judgments that requires understanding whether to act out of empathy and forgiveness.</a:t>
            </a:r>
          </a:p>
        </p:txBody>
      </p:sp>
      <p:sp>
        <p:nvSpPr>
          <p:cNvPr id="18436" name="Rektangel 3"/>
          <p:cNvSpPr>
            <a:spLocks noChangeArrowheads="1"/>
          </p:cNvSpPr>
          <p:nvPr/>
        </p:nvSpPr>
        <p:spPr bwMode="auto">
          <a:xfrm>
            <a:off x="3375025" y="363538"/>
            <a:ext cx="233521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sv-SE" b="1"/>
              <a:t>Precuneus</a:t>
            </a:r>
            <a:endParaRPr lang="sv-SE" altLang="sv-SE" b="1"/>
          </a:p>
        </p:txBody>
      </p:sp>
      <p:sp>
        <p:nvSpPr>
          <p:cNvPr id="16389" name="Rektangel 4"/>
          <p:cNvSpPr>
            <a:spLocks noChangeArrowheads="1"/>
          </p:cNvSpPr>
          <p:nvPr/>
        </p:nvSpPr>
        <p:spPr bwMode="auto">
          <a:xfrm>
            <a:off x="250825" y="4797425"/>
            <a:ext cx="712946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sv-SE" sz="1800" b="1"/>
              <a:t>Episodic memory and visuospatial processing</a:t>
            </a:r>
          </a:p>
          <a:p>
            <a:pPr eaLnBrk="1" hangingPunct="1">
              <a:spcBef>
                <a:spcPct val="0"/>
              </a:spcBef>
              <a:buClrTx/>
              <a:buSzTx/>
              <a:buFontTx/>
              <a:buNone/>
            </a:pPr>
            <a:r>
              <a:rPr lang="en-US" altLang="sv-SE" sz="1800"/>
              <a:t>Is involved with episodic memory, visuospatial processing, reflections upon self, and aspects of consciousness.</a:t>
            </a:r>
          </a:p>
        </p:txBody>
      </p:sp>
      <p:sp>
        <p:nvSpPr>
          <p:cNvPr id="18438" name="textruta 5"/>
          <p:cNvSpPr txBox="1">
            <a:spLocks noChangeArrowheads="1"/>
          </p:cNvSpPr>
          <p:nvPr/>
        </p:nvSpPr>
        <p:spPr bwMode="auto">
          <a:xfrm>
            <a:off x="468313" y="1149350"/>
            <a:ext cx="5856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sz="1800"/>
              <a:t>A high CB1 activity decreases the activity in precuneus</a:t>
            </a:r>
          </a:p>
        </p:txBody>
      </p:sp>
    </p:spTree>
    <p:extLst>
      <p:ext uri="{BB962C8B-B14F-4D97-AF65-F5344CB8AC3E}">
        <p14:creationId xmlns:p14="http://schemas.microsoft.com/office/powerpoint/2010/main" val="15461321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p:bldP spid="1638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323850" y="1125538"/>
            <a:ext cx="8407400" cy="1831975"/>
          </a:xfrm>
          <a:prstGeom prst="rect">
            <a:avLst/>
          </a:prstGeom>
          <a:noFill/>
          <a:ln w="9525">
            <a:noFill/>
            <a:miter lim="800000"/>
            <a:headEnd/>
            <a:tailEnd/>
          </a:ln>
        </p:spPr>
        <p:txBody>
          <a:bodyPr wrap="none">
            <a:spAutoFit/>
          </a:bodyPr>
          <a:lstStyle/>
          <a:p>
            <a:pPr>
              <a:lnSpc>
                <a:spcPct val="150000"/>
              </a:lnSpc>
            </a:pPr>
            <a:r>
              <a:rPr lang="sv-SE" sz="2000">
                <a:latin typeface="Arial" charset="0"/>
              </a:rPr>
              <a:t>Mognadsutveckling sker i </a:t>
            </a:r>
          </a:p>
          <a:p>
            <a:pPr>
              <a:lnSpc>
                <a:spcPct val="150000"/>
              </a:lnSpc>
              <a:buFontTx/>
              <a:buChar char="•"/>
            </a:pPr>
            <a:r>
              <a:rPr lang="sv-SE" sz="2000">
                <a:latin typeface="Arial" charset="0"/>
              </a:rPr>
              <a:t> </a:t>
            </a:r>
            <a:r>
              <a:rPr lang="sv-SE" sz="2000" b="1">
                <a:latin typeface="Arial" charset="0"/>
              </a:rPr>
              <a:t>prefrontala kortex</a:t>
            </a:r>
            <a:r>
              <a:rPr lang="sv-SE" sz="2000">
                <a:solidFill>
                  <a:srgbClr val="6B9DCF"/>
                </a:solidFill>
                <a:latin typeface="Arial" charset="0"/>
              </a:rPr>
              <a:t> </a:t>
            </a:r>
            <a:r>
              <a:rPr lang="sv-SE" sz="2000">
                <a:latin typeface="Arial" charset="0"/>
              </a:rPr>
              <a:t>(</a:t>
            </a:r>
            <a:r>
              <a:rPr lang="sv-SE"/>
              <a:t>en myelinisering av för utveckling av bl a impulskontroll, </a:t>
            </a:r>
          </a:p>
          <a:p>
            <a:pPr>
              <a:lnSpc>
                <a:spcPct val="150000"/>
              </a:lnSpc>
            </a:pPr>
            <a:r>
              <a:rPr lang="sv-SE"/>
              <a:t>  målformulering, motivation, interpersonell interaktion, resonemangsförmåga </a:t>
            </a:r>
          </a:p>
          <a:p>
            <a:pPr>
              <a:lnSpc>
                <a:spcPct val="150000"/>
              </a:lnSpc>
            </a:pPr>
            <a:r>
              <a:rPr lang="sv-SE"/>
              <a:t>  samt utvärdering av belöning och bestraffning vid värdering av beteende.</a:t>
            </a:r>
            <a:endParaRPr lang="sv-SE" sz="2000">
              <a:solidFill>
                <a:schemeClr val="folHlink"/>
              </a:solidFill>
              <a:latin typeface="Arial" charset="0"/>
            </a:endParaRPr>
          </a:p>
        </p:txBody>
      </p:sp>
      <p:sp>
        <p:nvSpPr>
          <p:cNvPr id="51203" name="Text Box 3"/>
          <p:cNvSpPr txBox="1">
            <a:spLocks noChangeArrowheads="1"/>
          </p:cNvSpPr>
          <p:nvPr/>
        </p:nvSpPr>
        <p:spPr bwMode="auto">
          <a:xfrm>
            <a:off x="0" y="260350"/>
            <a:ext cx="8953500" cy="731838"/>
          </a:xfrm>
          <a:prstGeom prst="rect">
            <a:avLst/>
          </a:prstGeom>
          <a:noFill/>
          <a:ln w="9525">
            <a:noFill/>
            <a:miter lim="800000"/>
            <a:headEnd/>
            <a:tailEnd/>
          </a:ln>
        </p:spPr>
        <p:txBody>
          <a:bodyPr wrap="none">
            <a:spAutoFit/>
          </a:bodyPr>
          <a:lstStyle/>
          <a:p>
            <a:r>
              <a:rPr lang="sv-SE" sz="2400" b="1">
                <a:solidFill>
                  <a:srgbClr val="FFC000"/>
                </a:solidFill>
                <a:latin typeface="Arial" charset="0"/>
              </a:rPr>
              <a:t>Adolescensen innebär en viktig period i hjärnans utveckling</a:t>
            </a:r>
            <a:r>
              <a:rPr lang="sv-SE">
                <a:solidFill>
                  <a:srgbClr val="FFC000"/>
                </a:solidFill>
              </a:rPr>
              <a:t> </a:t>
            </a:r>
          </a:p>
          <a:p>
            <a:r>
              <a:rPr lang="sv-SE"/>
              <a:t>(betydelsefulla förändringar av de synaptiska receptorernas densitet)</a:t>
            </a:r>
          </a:p>
        </p:txBody>
      </p:sp>
      <p:sp>
        <p:nvSpPr>
          <p:cNvPr id="34820" name="Text Box 4"/>
          <p:cNvSpPr txBox="1">
            <a:spLocks noChangeArrowheads="1"/>
          </p:cNvSpPr>
          <p:nvPr/>
        </p:nvSpPr>
        <p:spPr bwMode="auto">
          <a:xfrm>
            <a:off x="323850" y="3141663"/>
            <a:ext cx="7297738" cy="1465262"/>
          </a:xfrm>
          <a:prstGeom prst="rect">
            <a:avLst/>
          </a:prstGeom>
          <a:noFill/>
          <a:ln w="9525">
            <a:noFill/>
            <a:miter lim="800000"/>
            <a:headEnd/>
            <a:tailEnd/>
          </a:ln>
        </p:spPr>
        <p:txBody>
          <a:bodyPr wrap="none">
            <a:spAutoFit/>
          </a:bodyPr>
          <a:lstStyle/>
          <a:p>
            <a:pPr>
              <a:buFontTx/>
              <a:buChar char="•"/>
            </a:pPr>
            <a:r>
              <a:rPr lang="sv-SE"/>
              <a:t> </a:t>
            </a:r>
            <a:r>
              <a:rPr lang="sv-SE" b="1"/>
              <a:t>limbiska systemet</a:t>
            </a:r>
            <a:r>
              <a:rPr lang="sv-SE">
                <a:solidFill>
                  <a:srgbClr val="6B9DCF"/>
                </a:solidFill>
              </a:rPr>
              <a:t> </a:t>
            </a:r>
            <a:r>
              <a:rPr lang="sv-SE"/>
              <a:t>som inkluderar hippocampus, amygdala, </a:t>
            </a:r>
          </a:p>
          <a:p>
            <a:r>
              <a:rPr lang="sv-SE"/>
              <a:t>  nucleus accumbens, </a:t>
            </a:r>
          </a:p>
          <a:p>
            <a:endParaRPr lang="sv-SE"/>
          </a:p>
          <a:p>
            <a:pPr>
              <a:buFontTx/>
              <a:buChar char="•"/>
            </a:pPr>
            <a:r>
              <a:rPr lang="sv-SE"/>
              <a:t> </a:t>
            </a:r>
            <a:r>
              <a:rPr lang="sv-SE" b="1"/>
              <a:t>orbitala frontala kortex</a:t>
            </a:r>
            <a:r>
              <a:rPr lang="sv-SE"/>
              <a:t>, fri och obunden kontakt mellan den inre </a:t>
            </a:r>
          </a:p>
          <a:p>
            <a:r>
              <a:rPr lang="sv-SE"/>
              <a:t>   och yttre världen </a:t>
            </a:r>
          </a:p>
        </p:txBody>
      </p:sp>
      <p:sp>
        <p:nvSpPr>
          <p:cNvPr id="34821" name="Text Box 5"/>
          <p:cNvSpPr txBox="1">
            <a:spLocks noChangeArrowheads="1"/>
          </p:cNvSpPr>
          <p:nvPr/>
        </p:nvSpPr>
        <p:spPr bwMode="auto">
          <a:xfrm>
            <a:off x="323850" y="4686300"/>
            <a:ext cx="8040688" cy="1190625"/>
          </a:xfrm>
          <a:prstGeom prst="rect">
            <a:avLst/>
          </a:prstGeom>
          <a:noFill/>
          <a:ln w="9525">
            <a:noFill/>
            <a:miter lim="800000"/>
            <a:headEnd/>
            <a:tailEnd/>
          </a:ln>
        </p:spPr>
        <p:txBody>
          <a:bodyPr wrap="none">
            <a:spAutoFit/>
          </a:bodyPr>
          <a:lstStyle/>
          <a:p>
            <a:pPr>
              <a:buFontTx/>
              <a:buChar char="•"/>
            </a:pPr>
            <a:r>
              <a:rPr lang="sv-SE"/>
              <a:t> </a:t>
            </a:r>
            <a:r>
              <a:rPr lang="sv-SE" b="1"/>
              <a:t>hypothalamus</a:t>
            </a:r>
            <a:r>
              <a:rPr lang="sv-SE"/>
              <a:t> (Den sköter kontrollmekanismer för bland annat blodtryck, </a:t>
            </a:r>
          </a:p>
          <a:p>
            <a:r>
              <a:rPr lang="sv-SE"/>
              <a:t>  kroppstemperatur, ämnesomsättning och sömn). </a:t>
            </a:r>
          </a:p>
          <a:p>
            <a:endParaRPr lang="sv-SE">
              <a:solidFill>
                <a:schemeClr val="folHlink"/>
              </a:solidFill>
            </a:endParaRPr>
          </a:p>
          <a:p>
            <a:r>
              <a:rPr lang="sv-SE"/>
              <a:t>(Crews et al., 2006). </a:t>
            </a:r>
          </a:p>
        </p:txBody>
      </p:sp>
    </p:spTree>
    <p:extLst>
      <p:ext uri="{BB962C8B-B14F-4D97-AF65-F5344CB8AC3E}">
        <p14:creationId xmlns:p14="http://schemas.microsoft.com/office/powerpoint/2010/main" val="35852752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linds(horizontal)">
                                      <p:cBhvr>
                                        <p:cTn id="7" dur="5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20"/>
                                        </p:tgtEl>
                                        <p:attrNameLst>
                                          <p:attrName>style.visibility</p:attrName>
                                        </p:attrNameLst>
                                      </p:cBhvr>
                                      <p:to>
                                        <p:strVal val="visible"/>
                                      </p:to>
                                    </p:set>
                                    <p:animEffect transition="in" filter="blinds(horizontal)">
                                      <p:cBhvr>
                                        <p:cTn id="12" dur="500"/>
                                        <p:tgtEl>
                                          <p:spTgt spid="348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821"/>
                                        </p:tgtEl>
                                        <p:attrNameLst>
                                          <p:attrName>style.visibility</p:attrName>
                                        </p:attrNameLst>
                                      </p:cBhvr>
                                      <p:to>
                                        <p:strVal val="visible"/>
                                      </p:to>
                                    </p:set>
                                    <p:animEffect transition="in" filter="blinds(horizontal)">
                                      <p:cBhvr>
                                        <p:cTn id="17" dur="5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20" grpId="0"/>
      <p:bldP spid="348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376238" y="344488"/>
            <a:ext cx="7834312" cy="1187450"/>
          </a:xfrm>
          <a:prstGeom prst="rect">
            <a:avLst/>
          </a:prstGeom>
          <a:noFill/>
          <a:ln w="9525">
            <a:noFill/>
            <a:miter lim="800000"/>
            <a:headEnd/>
            <a:tailEnd/>
          </a:ln>
        </p:spPr>
        <p:txBody>
          <a:bodyPr wrap="none">
            <a:spAutoFit/>
          </a:bodyPr>
          <a:lstStyle/>
          <a:p>
            <a:pPr>
              <a:buFontTx/>
              <a:buChar char="•"/>
            </a:pPr>
            <a:r>
              <a:rPr lang="sv-SE" sz="2400"/>
              <a:t> Onödiga kopplingar försvinner. </a:t>
            </a:r>
          </a:p>
          <a:p>
            <a:pPr>
              <a:buFontTx/>
              <a:buChar char="•"/>
            </a:pPr>
            <a:r>
              <a:rPr lang="sv-SE" sz="2400"/>
              <a:t> Signalering mellan hjärnans olika delar blir effektivare. </a:t>
            </a:r>
          </a:p>
          <a:p>
            <a:pPr>
              <a:buFontTx/>
              <a:buChar char="•"/>
            </a:pPr>
            <a:r>
              <a:rPr lang="sv-SE" sz="2400"/>
              <a:t> Det som inte används försvinner</a:t>
            </a:r>
          </a:p>
        </p:txBody>
      </p:sp>
      <p:sp>
        <p:nvSpPr>
          <p:cNvPr id="1265667" name="Text Box 3"/>
          <p:cNvSpPr txBox="1">
            <a:spLocks noChangeArrowheads="1"/>
          </p:cNvSpPr>
          <p:nvPr/>
        </p:nvSpPr>
        <p:spPr bwMode="auto">
          <a:xfrm>
            <a:off x="250825" y="2217738"/>
            <a:ext cx="8824913" cy="822325"/>
          </a:xfrm>
          <a:prstGeom prst="rect">
            <a:avLst/>
          </a:prstGeom>
          <a:noFill/>
          <a:ln w="9525">
            <a:noFill/>
            <a:miter lim="800000"/>
            <a:headEnd/>
            <a:tailEnd/>
          </a:ln>
        </p:spPr>
        <p:txBody>
          <a:bodyPr wrap="none">
            <a:spAutoFit/>
          </a:bodyPr>
          <a:lstStyle/>
          <a:p>
            <a:pPr>
              <a:buFontTx/>
              <a:buChar char="•"/>
            </a:pPr>
            <a:r>
              <a:rPr lang="sv-SE" sz="2400"/>
              <a:t> Det är bra om ungdomar exponeras för nya intryck och att de </a:t>
            </a:r>
          </a:p>
          <a:p>
            <a:r>
              <a:rPr lang="sv-SE" sz="2400"/>
              <a:t>   stimuleras att upptäcka.</a:t>
            </a:r>
          </a:p>
        </p:txBody>
      </p:sp>
      <p:sp>
        <p:nvSpPr>
          <p:cNvPr id="1265668" name="Text Box 4"/>
          <p:cNvSpPr txBox="1">
            <a:spLocks noChangeArrowheads="1"/>
          </p:cNvSpPr>
          <p:nvPr/>
        </p:nvSpPr>
        <p:spPr bwMode="auto">
          <a:xfrm>
            <a:off x="250825" y="3729038"/>
            <a:ext cx="8483600" cy="457200"/>
          </a:xfrm>
          <a:prstGeom prst="rect">
            <a:avLst/>
          </a:prstGeom>
          <a:noFill/>
          <a:ln w="9525">
            <a:noFill/>
            <a:miter lim="800000"/>
            <a:headEnd/>
            <a:tailEnd/>
          </a:ln>
        </p:spPr>
        <p:txBody>
          <a:bodyPr wrap="none">
            <a:spAutoFit/>
          </a:bodyPr>
          <a:lstStyle/>
          <a:p>
            <a:pPr>
              <a:buFontTx/>
              <a:buChar char="•"/>
            </a:pPr>
            <a:r>
              <a:rPr lang="sv-SE" sz="2400"/>
              <a:t> Det viktiga är hur vägen till en fullt utvecklad hjärna sett ut.</a:t>
            </a:r>
          </a:p>
        </p:txBody>
      </p:sp>
    </p:spTree>
    <p:extLst>
      <p:ext uri="{BB962C8B-B14F-4D97-AF65-F5344CB8AC3E}">
        <p14:creationId xmlns:p14="http://schemas.microsoft.com/office/powerpoint/2010/main" val="34979571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65667"/>
                                        </p:tgtEl>
                                        <p:attrNameLst>
                                          <p:attrName>style.visibility</p:attrName>
                                        </p:attrNameLst>
                                      </p:cBhvr>
                                      <p:to>
                                        <p:strVal val="visible"/>
                                      </p:to>
                                    </p:set>
                                    <p:anim calcmode="lin" valueType="num">
                                      <p:cBhvr additive="base">
                                        <p:cTn id="7" dur="500" fill="hold"/>
                                        <p:tgtEl>
                                          <p:spTgt spid="1265667"/>
                                        </p:tgtEl>
                                        <p:attrNameLst>
                                          <p:attrName>ppt_x</p:attrName>
                                        </p:attrNameLst>
                                      </p:cBhvr>
                                      <p:tavLst>
                                        <p:tav tm="0">
                                          <p:val>
                                            <p:strVal val="#ppt_x"/>
                                          </p:val>
                                        </p:tav>
                                        <p:tav tm="100000">
                                          <p:val>
                                            <p:strVal val="#ppt_x"/>
                                          </p:val>
                                        </p:tav>
                                      </p:tavLst>
                                    </p:anim>
                                    <p:anim calcmode="lin" valueType="num">
                                      <p:cBhvr additive="base">
                                        <p:cTn id="8" dur="500" fill="hold"/>
                                        <p:tgtEl>
                                          <p:spTgt spid="126566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65668"/>
                                        </p:tgtEl>
                                        <p:attrNameLst>
                                          <p:attrName>style.visibility</p:attrName>
                                        </p:attrNameLst>
                                      </p:cBhvr>
                                      <p:to>
                                        <p:strVal val="visible"/>
                                      </p:to>
                                    </p:set>
                                    <p:anim calcmode="lin" valueType="num">
                                      <p:cBhvr additive="base">
                                        <p:cTn id="13" dur="500" fill="hold"/>
                                        <p:tgtEl>
                                          <p:spTgt spid="1265668"/>
                                        </p:tgtEl>
                                        <p:attrNameLst>
                                          <p:attrName>ppt_x</p:attrName>
                                        </p:attrNameLst>
                                      </p:cBhvr>
                                      <p:tavLst>
                                        <p:tav tm="0">
                                          <p:val>
                                            <p:strVal val="#ppt_x"/>
                                          </p:val>
                                        </p:tav>
                                        <p:tav tm="100000">
                                          <p:val>
                                            <p:strVal val="#ppt_x"/>
                                          </p:val>
                                        </p:tav>
                                      </p:tavLst>
                                    </p:anim>
                                    <p:anim calcmode="lin" valueType="num">
                                      <p:cBhvr additive="base">
                                        <p:cTn id="14" dur="500" fill="hold"/>
                                        <p:tgtEl>
                                          <p:spTgt spid="12656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5667" grpId="0"/>
      <p:bldP spid="126566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p:cNvSpPr txBox="1">
            <a:spLocks noChangeArrowheads="1"/>
          </p:cNvSpPr>
          <p:nvPr/>
        </p:nvSpPr>
        <p:spPr bwMode="auto">
          <a:xfrm>
            <a:off x="0" y="735013"/>
            <a:ext cx="9013825" cy="4376737"/>
          </a:xfrm>
          <a:prstGeom prst="rect">
            <a:avLst/>
          </a:prstGeom>
          <a:noFill/>
          <a:ln w="9525">
            <a:noFill/>
            <a:miter lim="800000"/>
            <a:headEnd/>
            <a:tailEnd/>
          </a:ln>
        </p:spPr>
        <p:txBody>
          <a:bodyPr wrap="none">
            <a:spAutoFit/>
          </a:bodyPr>
          <a:lstStyle/>
          <a:p>
            <a:pPr>
              <a:lnSpc>
                <a:spcPct val="145000"/>
              </a:lnSpc>
            </a:pPr>
            <a:r>
              <a:rPr lang="sv-SE" altLang="zh-CN" sz="2000" b="1">
                <a:latin typeface="Arial" charset="0"/>
                <a:ea typeface="SimSun" pitchFamily="2" charset="-122"/>
              </a:rPr>
              <a:t>Padula (2007)</a:t>
            </a:r>
            <a:endParaRPr lang="sv-SE" altLang="zh-CN">
              <a:latin typeface="Arial" charset="0"/>
              <a:ea typeface="SimSun" pitchFamily="2" charset="-122"/>
            </a:endParaRPr>
          </a:p>
          <a:p>
            <a:pPr>
              <a:lnSpc>
                <a:spcPct val="145000"/>
              </a:lnSpc>
            </a:pPr>
            <a:r>
              <a:rPr lang="sv-SE" altLang="zh-CN">
                <a:latin typeface="Arial" charset="0"/>
                <a:ea typeface="SimSun" pitchFamily="2" charset="-122"/>
              </a:rPr>
              <a:t>Cannabis hindrar den neurologiska omstruktureringen av tonårshjärnan </a:t>
            </a:r>
          </a:p>
          <a:p>
            <a:pPr>
              <a:lnSpc>
                <a:spcPct val="145000"/>
              </a:lnSpc>
            </a:pPr>
            <a:r>
              <a:rPr lang="sv-SE" altLang="zh-CN">
                <a:latin typeface="Arial" charset="0"/>
                <a:ea typeface="SimSun" pitchFamily="2" charset="-122"/>
              </a:rPr>
              <a:t> till en vuxenhjärna. </a:t>
            </a:r>
          </a:p>
          <a:p>
            <a:pPr>
              <a:lnSpc>
                <a:spcPct val="145000"/>
              </a:lnSpc>
            </a:pPr>
            <a:endParaRPr lang="sv-SE" altLang="zh-CN">
              <a:latin typeface="Arial" charset="0"/>
              <a:ea typeface="SimSun" pitchFamily="2" charset="-122"/>
            </a:endParaRPr>
          </a:p>
          <a:p>
            <a:pPr>
              <a:lnSpc>
                <a:spcPct val="145000"/>
              </a:lnSpc>
            </a:pPr>
            <a:r>
              <a:rPr lang="sv-SE" altLang="zh-CN" sz="2000">
                <a:latin typeface="Arial" charset="0"/>
                <a:ea typeface="SimSun" pitchFamily="2" charset="-122"/>
              </a:rPr>
              <a:t>I huvudsak består problematiken på en neuropsykologisk nivå av en </a:t>
            </a:r>
          </a:p>
          <a:p>
            <a:pPr>
              <a:lnSpc>
                <a:spcPct val="145000"/>
              </a:lnSpc>
            </a:pPr>
            <a:endParaRPr lang="sv-SE" altLang="zh-CN" sz="2000">
              <a:latin typeface="Arial" charset="0"/>
              <a:ea typeface="SimSun" pitchFamily="2" charset="-122"/>
            </a:endParaRPr>
          </a:p>
          <a:p>
            <a:pPr>
              <a:lnSpc>
                <a:spcPct val="145000"/>
              </a:lnSpc>
              <a:buFontTx/>
              <a:buChar char="•"/>
            </a:pPr>
            <a:r>
              <a:rPr lang="sv-SE" altLang="zh-CN" sz="2000">
                <a:latin typeface="Arial" charset="0"/>
                <a:ea typeface="SimSun" pitchFamily="2" charset="-122"/>
              </a:rPr>
              <a:t> underutvecklad exekutiv funktion </a:t>
            </a:r>
          </a:p>
          <a:p>
            <a:pPr>
              <a:lnSpc>
                <a:spcPct val="145000"/>
              </a:lnSpc>
              <a:buFontTx/>
              <a:buChar char="•"/>
            </a:pPr>
            <a:r>
              <a:rPr lang="sv-SE" altLang="zh-CN" sz="2000">
                <a:latin typeface="Arial" charset="0"/>
                <a:ea typeface="SimSun" pitchFamily="2" charset="-122"/>
              </a:rPr>
              <a:t> som minskar förmågan till inre vilja och förorsakar därmed </a:t>
            </a:r>
          </a:p>
          <a:p>
            <a:pPr>
              <a:lnSpc>
                <a:spcPct val="145000"/>
              </a:lnSpc>
              <a:buFontTx/>
              <a:buChar char="•"/>
            </a:pPr>
            <a:r>
              <a:rPr lang="sv-SE" altLang="zh-CN" sz="2000">
                <a:latin typeface="Arial" charset="0"/>
                <a:ea typeface="SimSun" pitchFamily="2" charset="-122"/>
              </a:rPr>
              <a:t> en svårighet att stå emot emotionella och stressrelaterade impulsgenombrott </a:t>
            </a:r>
          </a:p>
          <a:p>
            <a:pPr>
              <a:lnSpc>
                <a:spcPct val="145000"/>
              </a:lnSpc>
              <a:buFontTx/>
              <a:buChar char="•"/>
            </a:pPr>
            <a:r>
              <a:rPr lang="sv-SE" altLang="zh-CN" sz="2000">
                <a:latin typeface="Arial" charset="0"/>
                <a:ea typeface="SimSun" pitchFamily="2" charset="-122"/>
              </a:rPr>
              <a:t> och därför måste individen förlita sig på yttre kontroll. </a:t>
            </a:r>
            <a:endParaRPr lang="sv-SE" sz="2000">
              <a:latin typeface="Arial" charset="0"/>
            </a:endParaRPr>
          </a:p>
        </p:txBody>
      </p:sp>
    </p:spTree>
    <p:extLst>
      <p:ext uri="{BB962C8B-B14F-4D97-AF65-F5344CB8AC3E}">
        <p14:creationId xmlns:p14="http://schemas.microsoft.com/office/powerpoint/2010/main" val="3930394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10">
                                            <p:txEl>
                                              <p:pRg st="6" end="6"/>
                                            </p:txEl>
                                          </p:spTgt>
                                        </p:tgtEl>
                                        <p:attrNameLst>
                                          <p:attrName>style.visibility</p:attrName>
                                        </p:attrNameLst>
                                      </p:cBhvr>
                                      <p:to>
                                        <p:strVal val="visible"/>
                                      </p:to>
                                    </p:set>
                                    <p:animEffect transition="in" filter="blinds(horizontal)">
                                      <p:cBhvr>
                                        <p:cTn id="7" dur="500"/>
                                        <p:tgtEl>
                                          <p:spTgt spid="17410">
                                            <p:txEl>
                                              <p:pRg st="6" end="6"/>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7410">
                                            <p:txEl>
                                              <p:pRg st="7" end="7"/>
                                            </p:txEl>
                                          </p:spTgt>
                                        </p:tgtEl>
                                        <p:attrNameLst>
                                          <p:attrName>style.visibility</p:attrName>
                                        </p:attrNameLst>
                                      </p:cBhvr>
                                      <p:to>
                                        <p:strVal val="visible"/>
                                      </p:to>
                                    </p:set>
                                    <p:animEffect transition="in" filter="blinds(horizontal)">
                                      <p:cBhvr>
                                        <p:cTn id="12" dur="500"/>
                                        <p:tgtEl>
                                          <p:spTgt spid="17410">
                                            <p:txEl>
                                              <p:pRg st="7" end="7"/>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7410">
                                            <p:txEl>
                                              <p:pRg st="8" end="8"/>
                                            </p:txEl>
                                          </p:spTgt>
                                        </p:tgtEl>
                                        <p:attrNameLst>
                                          <p:attrName>style.visibility</p:attrName>
                                        </p:attrNameLst>
                                      </p:cBhvr>
                                      <p:to>
                                        <p:strVal val="visible"/>
                                      </p:to>
                                    </p:set>
                                    <p:animEffect transition="in" filter="blinds(horizontal)">
                                      <p:cBhvr>
                                        <p:cTn id="17" dur="500"/>
                                        <p:tgtEl>
                                          <p:spTgt spid="17410">
                                            <p:txEl>
                                              <p:pRg st="8" end="8"/>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7410">
                                            <p:txEl>
                                              <p:pRg st="9" end="9"/>
                                            </p:txEl>
                                          </p:spTgt>
                                        </p:tgtEl>
                                        <p:attrNameLst>
                                          <p:attrName>style.visibility</p:attrName>
                                        </p:attrNameLst>
                                      </p:cBhvr>
                                      <p:to>
                                        <p:strVal val="visible"/>
                                      </p:to>
                                    </p:set>
                                    <p:animEffect transition="in" filter="blinds(horizontal)">
                                      <p:cBhvr>
                                        <p:cTn id="22" dur="500"/>
                                        <p:tgtEl>
                                          <p:spTgt spid="174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466" name="Text Box 2"/>
          <p:cNvSpPr txBox="1">
            <a:spLocks noChangeArrowheads="1"/>
          </p:cNvSpPr>
          <p:nvPr/>
        </p:nvSpPr>
        <p:spPr bwMode="auto">
          <a:xfrm>
            <a:off x="2268538" y="4652963"/>
            <a:ext cx="6089650" cy="641350"/>
          </a:xfrm>
          <a:prstGeom prst="rect">
            <a:avLst/>
          </a:prstGeom>
          <a:noFill/>
          <a:ln w="9525">
            <a:noFill/>
            <a:miter lim="800000"/>
            <a:headEnd/>
            <a:tailEnd/>
          </a:ln>
        </p:spPr>
        <p:txBody>
          <a:bodyPr wrap="none">
            <a:spAutoFit/>
          </a:bodyPr>
          <a:lstStyle/>
          <a:p>
            <a:r>
              <a:rPr lang="en-GB" altLang="zh-CN" b="1">
                <a:ea typeface="SimSun" pitchFamily="2" charset="-122"/>
              </a:rPr>
              <a:t>Ilan AB, Smith ME, Gevins A.</a:t>
            </a:r>
            <a:r>
              <a:rPr lang="sv-SE" altLang="zh-CN">
                <a:ea typeface="SimSun" pitchFamily="2" charset="-122"/>
              </a:rPr>
              <a:t> (2004)</a:t>
            </a:r>
          </a:p>
          <a:p>
            <a:r>
              <a:rPr lang="sv-SE" b="1"/>
              <a:t>Gruber et al., Drug and alcohol dependence, (2009)</a:t>
            </a:r>
          </a:p>
        </p:txBody>
      </p:sp>
      <p:sp>
        <p:nvSpPr>
          <p:cNvPr id="54275" name="Rectangle 3"/>
          <p:cNvSpPr>
            <a:spLocks noChangeArrowheads="1"/>
          </p:cNvSpPr>
          <p:nvPr/>
        </p:nvSpPr>
        <p:spPr bwMode="auto">
          <a:xfrm>
            <a:off x="0" y="166688"/>
            <a:ext cx="9024938" cy="701675"/>
          </a:xfrm>
          <a:prstGeom prst="rect">
            <a:avLst/>
          </a:prstGeom>
          <a:noFill/>
          <a:ln w="9525">
            <a:noFill/>
            <a:miter lim="800000"/>
            <a:headEnd/>
            <a:tailEnd/>
          </a:ln>
        </p:spPr>
        <p:txBody>
          <a:bodyPr wrap="none" anchor="ctr">
            <a:spAutoFit/>
          </a:bodyPr>
          <a:lstStyle/>
          <a:p>
            <a:r>
              <a:rPr lang="sv-SE" altLang="zh-CN" sz="2000">
                <a:ea typeface="SimSun" pitchFamily="2" charset="-122"/>
              </a:rPr>
              <a:t>Cannabisrökning påverkar arbetsminnet och försämrar övervakningsfunktionen</a:t>
            </a:r>
          </a:p>
          <a:p>
            <a:r>
              <a:rPr lang="sv-SE" altLang="zh-CN" sz="2000">
                <a:ea typeface="SimSun" pitchFamily="2" charset="-122"/>
              </a:rPr>
              <a:t>i det akuta ruset och i den framväxande kroniska påverkan.</a:t>
            </a:r>
          </a:p>
        </p:txBody>
      </p:sp>
      <p:sp>
        <p:nvSpPr>
          <p:cNvPr id="1086468" name="Text Box 4"/>
          <p:cNvSpPr txBox="1">
            <a:spLocks noChangeArrowheads="1"/>
          </p:cNvSpPr>
          <p:nvPr/>
        </p:nvSpPr>
        <p:spPr bwMode="auto">
          <a:xfrm>
            <a:off x="0" y="904875"/>
            <a:ext cx="3611563" cy="396875"/>
          </a:xfrm>
          <a:prstGeom prst="rect">
            <a:avLst/>
          </a:prstGeom>
          <a:noFill/>
          <a:ln w="9525">
            <a:noFill/>
            <a:miter lim="800000"/>
            <a:headEnd/>
            <a:tailEnd/>
          </a:ln>
        </p:spPr>
        <p:txBody>
          <a:bodyPr wrap="none">
            <a:spAutoFit/>
          </a:bodyPr>
          <a:lstStyle/>
          <a:p>
            <a:r>
              <a:rPr lang="sv-SE" altLang="zh-CN" sz="2000">
                <a:ea typeface="SimSun" pitchFamily="2" charset="-122"/>
              </a:rPr>
              <a:t>Det blir oprecist och långsamt.</a:t>
            </a:r>
            <a:endParaRPr lang="sv-SE" sz="2000">
              <a:ea typeface="SimSun" pitchFamily="2" charset="-122"/>
            </a:endParaRPr>
          </a:p>
        </p:txBody>
      </p:sp>
      <p:sp>
        <p:nvSpPr>
          <p:cNvPr id="1086469" name="Text Box 5"/>
          <p:cNvSpPr txBox="1">
            <a:spLocks noChangeArrowheads="1"/>
          </p:cNvSpPr>
          <p:nvPr/>
        </p:nvSpPr>
        <p:spPr bwMode="auto">
          <a:xfrm>
            <a:off x="38100" y="2420938"/>
            <a:ext cx="9105900" cy="1006475"/>
          </a:xfrm>
          <a:prstGeom prst="rect">
            <a:avLst/>
          </a:prstGeom>
          <a:noFill/>
          <a:ln w="9525">
            <a:noFill/>
            <a:miter lim="800000"/>
            <a:headEnd/>
            <a:tailEnd/>
          </a:ln>
        </p:spPr>
        <p:txBody>
          <a:bodyPr wrap="none">
            <a:spAutoFit/>
          </a:bodyPr>
          <a:lstStyle/>
          <a:p>
            <a:r>
              <a:rPr lang="sv-SE" altLang="zh-CN" sz="2000">
                <a:ea typeface="SimSun" pitchFamily="2" charset="-122"/>
              </a:rPr>
              <a:t>Det blir svårare att identifiera och processa viktig information, </a:t>
            </a:r>
          </a:p>
          <a:p>
            <a:pPr>
              <a:buFontTx/>
              <a:buChar char="•"/>
            </a:pPr>
            <a:r>
              <a:rPr lang="sv-SE" altLang="zh-CN" sz="2000">
                <a:ea typeface="SimSun" pitchFamily="2" charset="-122"/>
              </a:rPr>
              <a:t> dels det som ska lagras i minnet för självkännedom (episodiskt minne)</a:t>
            </a:r>
          </a:p>
          <a:p>
            <a:pPr>
              <a:buFontTx/>
              <a:buChar char="•"/>
            </a:pPr>
            <a:r>
              <a:rPr lang="sv-SE" altLang="zh-CN" sz="2000">
                <a:ea typeface="SimSun" pitchFamily="2" charset="-122"/>
              </a:rPr>
              <a:t> dels det som ska hämtas ut ur minnet så att det styr uppmärksamhets strålen</a:t>
            </a:r>
          </a:p>
        </p:txBody>
      </p:sp>
    </p:spTree>
    <p:extLst>
      <p:ext uri="{BB962C8B-B14F-4D97-AF65-F5344CB8AC3E}">
        <p14:creationId xmlns:p14="http://schemas.microsoft.com/office/powerpoint/2010/main" val="318609624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86468"/>
                                        </p:tgtEl>
                                        <p:attrNameLst>
                                          <p:attrName>style.visibility</p:attrName>
                                        </p:attrNameLst>
                                      </p:cBhvr>
                                      <p:to>
                                        <p:strVal val="visible"/>
                                      </p:to>
                                    </p:set>
                                    <p:animEffect transition="in" filter="blinds(horizontal)">
                                      <p:cBhvr>
                                        <p:cTn id="7" dur="500"/>
                                        <p:tgtEl>
                                          <p:spTgt spid="10864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86469"/>
                                        </p:tgtEl>
                                        <p:attrNameLst>
                                          <p:attrName>style.visibility</p:attrName>
                                        </p:attrNameLst>
                                      </p:cBhvr>
                                      <p:to>
                                        <p:strVal val="visible"/>
                                      </p:to>
                                    </p:set>
                                    <p:animEffect transition="in" filter="blinds(horizontal)">
                                      <p:cBhvr>
                                        <p:cTn id="12" dur="500"/>
                                        <p:tgtEl>
                                          <p:spTgt spid="108646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086466"/>
                                        </p:tgtEl>
                                        <p:attrNameLst>
                                          <p:attrName>style.visibility</p:attrName>
                                        </p:attrNameLst>
                                      </p:cBhvr>
                                      <p:to>
                                        <p:strVal val="visible"/>
                                      </p:to>
                                    </p:set>
                                    <p:animEffect transition="in" filter="blinds(horizontal)">
                                      <p:cBhvr>
                                        <p:cTn id="15" dur="500"/>
                                        <p:tgtEl>
                                          <p:spTgt spid="1086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6466" grpId="0"/>
      <p:bldP spid="1086468" grpId="0"/>
      <p:bldP spid="108646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3"/>
          <p:cNvSpPr txBox="1">
            <a:spLocks noChangeArrowheads="1"/>
          </p:cNvSpPr>
          <p:nvPr/>
        </p:nvSpPr>
        <p:spPr bwMode="auto">
          <a:xfrm>
            <a:off x="0" y="836613"/>
            <a:ext cx="7031038" cy="671512"/>
          </a:xfrm>
          <a:prstGeom prst="rect">
            <a:avLst/>
          </a:prstGeom>
          <a:noFill/>
          <a:ln w="9525">
            <a:noFill/>
            <a:miter lim="800000"/>
            <a:headEnd/>
            <a:tailEnd/>
          </a:ln>
        </p:spPr>
        <p:txBody>
          <a:bodyPr wrap="none">
            <a:spAutoFit/>
          </a:bodyPr>
          <a:lstStyle/>
          <a:p>
            <a:r>
              <a:rPr lang="sv-SE" sz="2000">
                <a:latin typeface="Arial" charset="0"/>
              </a:rPr>
              <a:t>Cannabis minskar möjligheten till att tolka sociala hotsignaler</a:t>
            </a:r>
          </a:p>
          <a:p>
            <a:r>
              <a:rPr lang="sv-SE" b="1">
                <a:latin typeface="Arial" charset="0"/>
              </a:rPr>
              <a:t>Chan et al (2008).</a:t>
            </a:r>
            <a:endParaRPr lang="sv-SE">
              <a:latin typeface="Arial" charset="0"/>
            </a:endParaRPr>
          </a:p>
        </p:txBody>
      </p:sp>
      <p:sp>
        <p:nvSpPr>
          <p:cNvPr id="5" name="Text Box 2"/>
          <p:cNvSpPr txBox="1">
            <a:spLocks noChangeArrowheads="1"/>
          </p:cNvSpPr>
          <p:nvPr/>
        </p:nvSpPr>
        <p:spPr bwMode="auto">
          <a:xfrm>
            <a:off x="0" y="2708275"/>
            <a:ext cx="8482013" cy="671513"/>
          </a:xfrm>
          <a:prstGeom prst="rect">
            <a:avLst/>
          </a:prstGeom>
          <a:noFill/>
          <a:ln w="9525">
            <a:noFill/>
            <a:miter lim="800000"/>
            <a:headEnd/>
            <a:tailEnd/>
          </a:ln>
        </p:spPr>
        <p:txBody>
          <a:bodyPr wrap="none">
            <a:spAutoFit/>
          </a:bodyPr>
          <a:lstStyle/>
          <a:p>
            <a:r>
              <a:rPr lang="sv-SE" sz="2000">
                <a:latin typeface="Arial" charset="0"/>
              </a:rPr>
              <a:t>Cannabis minskar möjligheten till att skapa bestående kvalitativa minnen. </a:t>
            </a:r>
          </a:p>
          <a:p>
            <a:r>
              <a:rPr lang="sv-SE" b="1">
                <a:latin typeface="Arial" charset="0"/>
              </a:rPr>
              <a:t>(Yücel et al 2008)</a:t>
            </a:r>
            <a:endParaRPr lang="sv-SE">
              <a:latin typeface="Arial" charset="0"/>
            </a:endParaRPr>
          </a:p>
        </p:txBody>
      </p:sp>
    </p:spTree>
    <p:extLst>
      <p:ext uri="{BB962C8B-B14F-4D97-AF65-F5344CB8AC3E}">
        <p14:creationId xmlns:p14="http://schemas.microsoft.com/office/powerpoint/2010/main" val="38562802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5"/>
          <p:cNvSpPr txBox="1">
            <a:spLocks noChangeArrowheads="1"/>
          </p:cNvSpPr>
          <p:nvPr/>
        </p:nvSpPr>
        <p:spPr bwMode="auto">
          <a:xfrm>
            <a:off x="323850" y="1844675"/>
            <a:ext cx="5903913" cy="1016000"/>
          </a:xfrm>
          <a:prstGeom prst="rect">
            <a:avLst/>
          </a:prstGeom>
          <a:noFill/>
          <a:ln w="9525">
            <a:noFill/>
            <a:miter lim="800000"/>
            <a:headEnd/>
            <a:tailEnd/>
          </a:ln>
        </p:spPr>
        <p:txBody>
          <a:bodyPr wrap="none">
            <a:spAutoFit/>
          </a:bodyPr>
          <a:lstStyle/>
          <a:p>
            <a:r>
              <a:rPr lang="sv-SE" sz="2400" b="1">
                <a:solidFill>
                  <a:srgbClr val="FFC000"/>
                </a:solidFill>
                <a:latin typeface="Arial" charset="0"/>
              </a:rPr>
              <a:t>Exekutiva funktioner</a:t>
            </a:r>
          </a:p>
          <a:p>
            <a:r>
              <a:rPr lang="sv-SE">
                <a:latin typeface="Arial" charset="0"/>
              </a:rPr>
              <a:t>Sortering, strukturering, impulskontroll, mental flexibilitet</a:t>
            </a:r>
          </a:p>
          <a:p>
            <a:r>
              <a:rPr lang="sv-SE">
                <a:latin typeface="Arial" charset="0"/>
              </a:rPr>
              <a:t>och övervakning.</a:t>
            </a:r>
          </a:p>
        </p:txBody>
      </p:sp>
      <p:sp>
        <p:nvSpPr>
          <p:cNvPr id="55299" name="Text Box 6"/>
          <p:cNvSpPr txBox="1">
            <a:spLocks noChangeArrowheads="1"/>
          </p:cNvSpPr>
          <p:nvPr/>
        </p:nvSpPr>
        <p:spPr bwMode="auto">
          <a:xfrm>
            <a:off x="6804025" y="2060575"/>
            <a:ext cx="1582738" cy="646113"/>
          </a:xfrm>
          <a:prstGeom prst="rect">
            <a:avLst/>
          </a:prstGeom>
          <a:noFill/>
          <a:ln w="9525">
            <a:noFill/>
            <a:miter lim="800000"/>
            <a:headEnd/>
            <a:tailEnd/>
          </a:ln>
        </p:spPr>
        <p:txBody>
          <a:bodyPr wrap="none">
            <a:spAutoFit/>
          </a:bodyPr>
          <a:lstStyle/>
          <a:p>
            <a:r>
              <a:rPr lang="sv-SE">
                <a:latin typeface="Arial" charset="0"/>
              </a:rPr>
              <a:t>Intern kontroll</a:t>
            </a:r>
          </a:p>
          <a:p>
            <a:r>
              <a:rPr lang="sv-SE">
                <a:latin typeface="Arial" charset="0"/>
              </a:rPr>
              <a:t>viljestyrd</a:t>
            </a:r>
          </a:p>
        </p:txBody>
      </p:sp>
      <p:sp>
        <p:nvSpPr>
          <p:cNvPr id="55300" name="Text Box 7"/>
          <p:cNvSpPr txBox="1">
            <a:spLocks noChangeArrowheads="1"/>
          </p:cNvSpPr>
          <p:nvPr/>
        </p:nvSpPr>
        <p:spPr bwMode="auto">
          <a:xfrm>
            <a:off x="6156325" y="5373688"/>
            <a:ext cx="317500" cy="366712"/>
          </a:xfrm>
          <a:prstGeom prst="rect">
            <a:avLst/>
          </a:prstGeom>
          <a:noFill/>
          <a:ln w="9525">
            <a:noFill/>
            <a:miter lim="800000"/>
            <a:headEnd/>
            <a:tailEnd/>
          </a:ln>
        </p:spPr>
        <p:txBody>
          <a:bodyPr wrap="none">
            <a:spAutoFit/>
          </a:bodyPr>
          <a:lstStyle/>
          <a:p>
            <a:r>
              <a:rPr lang="sv-SE">
                <a:solidFill>
                  <a:srgbClr val="D63524"/>
                </a:solidFill>
                <a:latin typeface="Arial" charset="0"/>
              </a:rPr>
              <a:t>=</a:t>
            </a:r>
          </a:p>
        </p:txBody>
      </p:sp>
      <p:sp>
        <p:nvSpPr>
          <p:cNvPr id="55301" name="Text Box 8"/>
          <p:cNvSpPr txBox="1">
            <a:spLocks noChangeArrowheads="1"/>
          </p:cNvSpPr>
          <p:nvPr/>
        </p:nvSpPr>
        <p:spPr bwMode="auto">
          <a:xfrm>
            <a:off x="250825" y="5300663"/>
            <a:ext cx="5568950" cy="641350"/>
          </a:xfrm>
          <a:prstGeom prst="rect">
            <a:avLst/>
          </a:prstGeom>
          <a:noFill/>
          <a:ln w="9525">
            <a:noFill/>
            <a:miter lim="800000"/>
            <a:headEnd/>
            <a:tailEnd/>
          </a:ln>
        </p:spPr>
        <p:txBody>
          <a:bodyPr wrap="none">
            <a:spAutoFit/>
          </a:bodyPr>
          <a:lstStyle/>
          <a:p>
            <a:r>
              <a:rPr lang="sv-SE">
                <a:latin typeface="Arial" charset="0"/>
              </a:rPr>
              <a:t>Social omgivning, regler och principer, anhöriga eller </a:t>
            </a:r>
          </a:p>
          <a:p>
            <a:r>
              <a:rPr lang="sv-SE">
                <a:latin typeface="Arial" charset="0"/>
              </a:rPr>
              <a:t>goda vänner</a:t>
            </a:r>
          </a:p>
        </p:txBody>
      </p:sp>
      <p:sp>
        <p:nvSpPr>
          <p:cNvPr id="55302" name="Text Box 9"/>
          <p:cNvSpPr txBox="1">
            <a:spLocks noChangeArrowheads="1"/>
          </p:cNvSpPr>
          <p:nvPr/>
        </p:nvSpPr>
        <p:spPr bwMode="auto">
          <a:xfrm>
            <a:off x="6300788" y="2060575"/>
            <a:ext cx="317500" cy="366713"/>
          </a:xfrm>
          <a:prstGeom prst="rect">
            <a:avLst/>
          </a:prstGeom>
          <a:noFill/>
          <a:ln w="9525">
            <a:noFill/>
            <a:miter lim="800000"/>
            <a:headEnd/>
            <a:tailEnd/>
          </a:ln>
        </p:spPr>
        <p:txBody>
          <a:bodyPr>
            <a:spAutoFit/>
          </a:bodyPr>
          <a:lstStyle/>
          <a:p>
            <a:r>
              <a:rPr lang="sv-SE">
                <a:solidFill>
                  <a:srgbClr val="D63524"/>
                </a:solidFill>
                <a:latin typeface="Arial" charset="0"/>
              </a:rPr>
              <a:t>=</a:t>
            </a:r>
          </a:p>
        </p:txBody>
      </p:sp>
      <p:sp>
        <p:nvSpPr>
          <p:cNvPr id="55303" name="Text Box 10"/>
          <p:cNvSpPr txBox="1">
            <a:spLocks noChangeArrowheads="1"/>
          </p:cNvSpPr>
          <p:nvPr/>
        </p:nvSpPr>
        <p:spPr bwMode="auto">
          <a:xfrm>
            <a:off x="6948488" y="5373688"/>
            <a:ext cx="1644650" cy="366712"/>
          </a:xfrm>
          <a:prstGeom prst="rect">
            <a:avLst/>
          </a:prstGeom>
          <a:noFill/>
          <a:ln w="9525">
            <a:noFill/>
            <a:miter lim="800000"/>
            <a:headEnd/>
            <a:tailEnd/>
          </a:ln>
        </p:spPr>
        <p:txBody>
          <a:bodyPr wrap="none">
            <a:spAutoFit/>
          </a:bodyPr>
          <a:lstStyle/>
          <a:p>
            <a:r>
              <a:rPr lang="sv-SE">
                <a:latin typeface="Arial" charset="0"/>
              </a:rPr>
              <a:t>Extern kontroll</a:t>
            </a:r>
          </a:p>
        </p:txBody>
      </p:sp>
      <p:sp>
        <p:nvSpPr>
          <p:cNvPr id="55304" name="Text Box 11"/>
          <p:cNvSpPr txBox="1">
            <a:spLocks noChangeArrowheads="1"/>
          </p:cNvSpPr>
          <p:nvPr/>
        </p:nvSpPr>
        <p:spPr bwMode="auto">
          <a:xfrm>
            <a:off x="323850" y="3789363"/>
            <a:ext cx="4514850" cy="366712"/>
          </a:xfrm>
          <a:prstGeom prst="rect">
            <a:avLst/>
          </a:prstGeom>
          <a:noFill/>
          <a:ln w="9525">
            <a:noFill/>
            <a:miter lim="800000"/>
            <a:headEnd/>
            <a:tailEnd/>
          </a:ln>
        </p:spPr>
        <p:txBody>
          <a:bodyPr wrap="none">
            <a:spAutoFit/>
          </a:bodyPr>
          <a:lstStyle/>
          <a:p>
            <a:r>
              <a:rPr lang="sv-SE">
                <a:latin typeface="Arial" charset="0"/>
              </a:rPr>
              <a:t>Emotioner skapade av inre och yttre stress</a:t>
            </a:r>
          </a:p>
        </p:txBody>
      </p:sp>
      <p:sp>
        <p:nvSpPr>
          <p:cNvPr id="55305" name="Line 12"/>
          <p:cNvSpPr>
            <a:spLocks noChangeShapeType="1"/>
          </p:cNvSpPr>
          <p:nvPr/>
        </p:nvSpPr>
        <p:spPr bwMode="auto">
          <a:xfrm flipH="1">
            <a:off x="4929188" y="2500313"/>
            <a:ext cx="1944687" cy="1295400"/>
          </a:xfrm>
          <a:prstGeom prst="line">
            <a:avLst/>
          </a:prstGeom>
          <a:noFill/>
          <a:ln w="9525">
            <a:solidFill>
              <a:schemeClr val="tx1"/>
            </a:solidFill>
            <a:round/>
            <a:headEnd/>
            <a:tailEnd type="triangle" w="med" len="med"/>
          </a:ln>
        </p:spPr>
        <p:txBody>
          <a:bodyPr/>
          <a:lstStyle/>
          <a:p>
            <a:endParaRPr lang="sv-SE"/>
          </a:p>
        </p:txBody>
      </p:sp>
      <p:sp>
        <p:nvSpPr>
          <p:cNvPr id="55306" name="Line 13"/>
          <p:cNvSpPr>
            <a:spLocks noChangeShapeType="1"/>
          </p:cNvSpPr>
          <p:nvPr/>
        </p:nvSpPr>
        <p:spPr bwMode="auto">
          <a:xfrm flipH="1" flipV="1">
            <a:off x="5292725" y="4076700"/>
            <a:ext cx="2159000" cy="1296988"/>
          </a:xfrm>
          <a:prstGeom prst="line">
            <a:avLst/>
          </a:prstGeom>
          <a:noFill/>
          <a:ln w="9525">
            <a:solidFill>
              <a:schemeClr val="tx1"/>
            </a:solidFill>
            <a:round/>
            <a:headEnd/>
            <a:tailEnd type="triangle" w="med" len="med"/>
          </a:ln>
        </p:spPr>
        <p:txBody>
          <a:bodyPr/>
          <a:lstStyle/>
          <a:p>
            <a:endParaRPr lang="sv-SE"/>
          </a:p>
        </p:txBody>
      </p:sp>
    </p:spTree>
    <p:extLst>
      <p:ext uri="{BB962C8B-B14F-4D97-AF65-F5344CB8AC3E}">
        <p14:creationId xmlns:p14="http://schemas.microsoft.com/office/powerpoint/2010/main" val="336102586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0" y="-234950"/>
            <a:ext cx="7772400" cy="1143000"/>
          </a:xfrm>
        </p:spPr>
        <p:txBody>
          <a:bodyPr/>
          <a:lstStyle/>
          <a:p>
            <a:pPr eaLnBrk="1" hangingPunct="1">
              <a:defRPr/>
            </a:pPr>
            <a:r>
              <a:rPr lang="en-GB" sz="3200" smtClean="0">
                <a:solidFill>
                  <a:srgbClr val="FF9900"/>
                </a:solidFill>
                <a:latin typeface="Arial" pitchFamily="34" charset="0"/>
              </a:rPr>
              <a:t>Cannabis och inlärning</a:t>
            </a:r>
          </a:p>
        </p:txBody>
      </p:sp>
      <p:sp>
        <p:nvSpPr>
          <p:cNvPr id="1060871" name="Rectangle 7"/>
          <p:cNvSpPr>
            <a:spLocks noGrp="1" noChangeArrowheads="1"/>
          </p:cNvSpPr>
          <p:nvPr>
            <p:ph type="body" idx="4294967295"/>
          </p:nvPr>
        </p:nvSpPr>
        <p:spPr>
          <a:xfrm>
            <a:off x="0" y="762000"/>
            <a:ext cx="8964613" cy="990600"/>
          </a:xfrm>
          <a:noFill/>
        </p:spPr>
        <p:txBody>
          <a:bodyPr/>
          <a:lstStyle/>
          <a:p>
            <a:pPr eaLnBrk="1" hangingPunct="1">
              <a:buClr>
                <a:schemeClr val="tx1"/>
              </a:buClr>
              <a:buFont typeface="Wingdings" pitchFamily="2" charset="2"/>
              <a:buChar char="§"/>
            </a:pPr>
            <a:r>
              <a:rPr lang="en-GB" sz="2400" dirty="0" err="1" smtClean="0">
                <a:effectLst/>
              </a:rPr>
              <a:t>Inlärning</a:t>
            </a:r>
            <a:r>
              <a:rPr lang="en-GB" sz="2400" dirty="0" smtClean="0">
                <a:effectLst/>
              </a:rPr>
              <a:t> </a:t>
            </a:r>
            <a:r>
              <a:rPr lang="en-GB" sz="2400" dirty="0" err="1" smtClean="0">
                <a:effectLst/>
              </a:rPr>
              <a:t>som</a:t>
            </a:r>
            <a:r>
              <a:rPr lang="en-GB" sz="2400" dirty="0" smtClean="0">
                <a:effectLst/>
              </a:rPr>
              <a:t> </a:t>
            </a:r>
            <a:r>
              <a:rPr lang="en-GB" sz="2400" dirty="0" err="1" smtClean="0">
                <a:effectLst/>
              </a:rPr>
              <a:t>kopplas</a:t>
            </a:r>
            <a:r>
              <a:rPr lang="en-GB" sz="2400" dirty="0" smtClean="0">
                <a:effectLst/>
              </a:rPr>
              <a:t> till </a:t>
            </a:r>
            <a:r>
              <a:rPr lang="en-GB" sz="2400" dirty="0" err="1" smtClean="0">
                <a:effectLst/>
              </a:rPr>
              <a:t>associationer</a:t>
            </a:r>
            <a:r>
              <a:rPr lang="en-GB" sz="2400" dirty="0" smtClean="0">
                <a:effectLst/>
              </a:rPr>
              <a:t>, </a:t>
            </a:r>
            <a:r>
              <a:rPr lang="en-GB" sz="2400" dirty="0" err="1" smtClean="0">
                <a:effectLst/>
              </a:rPr>
              <a:t>försvåras</a:t>
            </a:r>
            <a:r>
              <a:rPr lang="en-GB" sz="2400" dirty="0" smtClean="0">
                <a:effectLst/>
              </a:rPr>
              <a:t>. </a:t>
            </a:r>
          </a:p>
          <a:p>
            <a:pPr eaLnBrk="1" hangingPunct="1">
              <a:buClr>
                <a:schemeClr val="tx1"/>
              </a:buClr>
              <a:buFont typeface="Wingdings" pitchFamily="2" charset="2"/>
              <a:buChar char="§"/>
            </a:pPr>
            <a:r>
              <a:rPr lang="en-GB" sz="2400" dirty="0" err="1" smtClean="0">
                <a:effectLst/>
              </a:rPr>
              <a:t>Ju</a:t>
            </a:r>
            <a:r>
              <a:rPr lang="en-GB" sz="2400" dirty="0" smtClean="0">
                <a:effectLst/>
              </a:rPr>
              <a:t> </a:t>
            </a:r>
            <a:r>
              <a:rPr lang="en-GB" sz="2400" dirty="0" err="1" smtClean="0">
                <a:effectLst/>
              </a:rPr>
              <a:t>svårare</a:t>
            </a:r>
            <a:r>
              <a:rPr lang="en-GB" sz="2400" dirty="0" smtClean="0">
                <a:effectLst/>
              </a:rPr>
              <a:t> </a:t>
            </a:r>
            <a:r>
              <a:rPr lang="en-GB" sz="2400" dirty="0" err="1" smtClean="0">
                <a:effectLst/>
              </a:rPr>
              <a:t>associationer</a:t>
            </a:r>
            <a:r>
              <a:rPr lang="en-GB" sz="2400" dirty="0" smtClean="0">
                <a:effectLst/>
              </a:rPr>
              <a:t> </a:t>
            </a:r>
            <a:r>
              <a:rPr lang="en-GB" sz="2400" dirty="0" err="1" smtClean="0">
                <a:effectLst/>
              </a:rPr>
              <a:t>ju</a:t>
            </a:r>
            <a:r>
              <a:rPr lang="en-GB" sz="2400" dirty="0" smtClean="0">
                <a:effectLst/>
              </a:rPr>
              <a:t> </a:t>
            </a:r>
            <a:r>
              <a:rPr lang="en-GB" sz="2400" dirty="0" err="1" smtClean="0">
                <a:effectLst/>
              </a:rPr>
              <a:t>mer</a:t>
            </a:r>
            <a:r>
              <a:rPr lang="en-GB" sz="2400" dirty="0" smtClean="0">
                <a:effectLst/>
              </a:rPr>
              <a:t> </a:t>
            </a:r>
            <a:r>
              <a:rPr lang="en-GB" sz="2400" dirty="0" err="1" smtClean="0">
                <a:effectLst/>
              </a:rPr>
              <a:t>markant</a:t>
            </a:r>
            <a:r>
              <a:rPr lang="en-GB" sz="2400" dirty="0" smtClean="0">
                <a:effectLst/>
              </a:rPr>
              <a:t> </a:t>
            </a:r>
            <a:r>
              <a:rPr lang="en-GB" sz="2400" dirty="0" err="1" smtClean="0">
                <a:effectLst/>
              </a:rPr>
              <a:t>är</a:t>
            </a:r>
            <a:r>
              <a:rPr lang="en-GB" sz="2400" dirty="0" smtClean="0">
                <a:effectLst/>
              </a:rPr>
              <a:t> </a:t>
            </a:r>
            <a:r>
              <a:rPr lang="en-GB" sz="2400" dirty="0" err="1" smtClean="0">
                <a:effectLst/>
              </a:rPr>
              <a:t>försämringen</a:t>
            </a:r>
            <a:r>
              <a:rPr lang="en-GB" sz="2400" dirty="0" smtClean="0">
                <a:effectLst/>
              </a:rPr>
              <a:t>. </a:t>
            </a:r>
          </a:p>
        </p:txBody>
      </p:sp>
      <p:sp>
        <p:nvSpPr>
          <p:cNvPr id="1060868" name="Text Box 4"/>
          <p:cNvSpPr txBox="1">
            <a:spLocks noChangeArrowheads="1"/>
          </p:cNvSpPr>
          <p:nvPr/>
        </p:nvSpPr>
        <p:spPr bwMode="auto">
          <a:xfrm>
            <a:off x="0" y="2751138"/>
            <a:ext cx="9685338" cy="822325"/>
          </a:xfrm>
          <a:prstGeom prst="rect">
            <a:avLst/>
          </a:prstGeom>
          <a:noFill/>
          <a:ln w="12700" cap="rnd">
            <a:noFill/>
            <a:miter lim="800000"/>
            <a:headEnd type="none" w="sm" len="sm"/>
            <a:tailEnd type="none" w="med" len="lg"/>
          </a:ln>
        </p:spPr>
        <p:txBody>
          <a:bodyPr>
            <a:spAutoFit/>
          </a:bodyPr>
          <a:lstStyle/>
          <a:p>
            <a:pPr>
              <a:buFont typeface="Wingdings" pitchFamily="2" charset="2"/>
              <a:buChar char="§"/>
            </a:pPr>
            <a:r>
              <a:rPr lang="en-GB" sz="2400" dirty="0">
                <a:latin typeface="Times New Roman" pitchFamily="18" charset="0"/>
              </a:rPr>
              <a:t> </a:t>
            </a:r>
            <a:r>
              <a:rPr lang="en-GB" sz="2400" dirty="0"/>
              <a:t>Material </a:t>
            </a:r>
            <a:r>
              <a:rPr lang="en-GB" sz="2400" dirty="0" err="1"/>
              <a:t>som</a:t>
            </a:r>
            <a:r>
              <a:rPr lang="en-GB" sz="2400" dirty="0"/>
              <a:t> </a:t>
            </a:r>
            <a:r>
              <a:rPr lang="en-GB" sz="2400" dirty="0" err="1"/>
              <a:t>har</a:t>
            </a:r>
            <a:r>
              <a:rPr lang="en-GB" sz="2400" dirty="0"/>
              <a:t> </a:t>
            </a:r>
            <a:r>
              <a:rPr lang="en-GB" sz="2400" dirty="0" err="1"/>
              <a:t>lärts</a:t>
            </a:r>
            <a:r>
              <a:rPr lang="en-GB" sz="2400" dirty="0"/>
              <a:t> in </a:t>
            </a:r>
            <a:r>
              <a:rPr lang="en-GB" sz="2400" dirty="0" err="1"/>
              <a:t>i</a:t>
            </a:r>
            <a:r>
              <a:rPr lang="en-GB" sz="2400" dirty="0"/>
              <a:t> </a:t>
            </a:r>
            <a:r>
              <a:rPr lang="en-GB" sz="2400" dirty="0" err="1"/>
              <a:t>ett</a:t>
            </a:r>
            <a:r>
              <a:rPr lang="en-GB" sz="2400" dirty="0"/>
              <a:t> </a:t>
            </a:r>
            <a:r>
              <a:rPr lang="en-GB" sz="2400" dirty="0" err="1"/>
              <a:t>drogfritt</a:t>
            </a:r>
            <a:r>
              <a:rPr lang="en-GB" sz="2400" dirty="0"/>
              <a:t> </a:t>
            </a:r>
            <a:r>
              <a:rPr lang="en-GB" sz="2400" dirty="0" err="1"/>
              <a:t>tillstånd</a:t>
            </a:r>
            <a:r>
              <a:rPr lang="en-GB" sz="2400" dirty="0"/>
              <a:t> </a:t>
            </a:r>
            <a:r>
              <a:rPr lang="en-GB" sz="2400" dirty="0" err="1"/>
              <a:t>och</a:t>
            </a:r>
            <a:r>
              <a:rPr lang="en-GB" sz="2400" dirty="0"/>
              <a:t> sedan </a:t>
            </a:r>
            <a:r>
              <a:rPr lang="en-GB" sz="2400" dirty="0" err="1"/>
              <a:t>ska</a:t>
            </a:r>
            <a:endParaRPr lang="en-GB" sz="2400" dirty="0"/>
          </a:p>
          <a:p>
            <a:pPr>
              <a:buFont typeface="Wingdings" pitchFamily="2" charset="2"/>
              <a:buNone/>
            </a:pPr>
            <a:r>
              <a:rPr lang="en-GB" sz="2400" dirty="0"/>
              <a:t>  </a:t>
            </a:r>
            <a:r>
              <a:rPr lang="en-GB" sz="2400" dirty="0" err="1"/>
              <a:t>kommas</a:t>
            </a:r>
            <a:r>
              <a:rPr lang="en-GB" sz="2400" dirty="0"/>
              <a:t> </a:t>
            </a:r>
            <a:r>
              <a:rPr lang="en-GB" sz="2400" dirty="0" err="1"/>
              <a:t>ihåg</a:t>
            </a:r>
            <a:r>
              <a:rPr lang="en-GB" sz="2400" dirty="0"/>
              <a:t> </a:t>
            </a:r>
            <a:r>
              <a:rPr lang="en-GB" sz="2400" dirty="0" err="1"/>
              <a:t>i</a:t>
            </a:r>
            <a:r>
              <a:rPr lang="en-GB" sz="2400" dirty="0"/>
              <a:t> </a:t>
            </a:r>
            <a:r>
              <a:rPr lang="en-GB" sz="2400" dirty="0" err="1"/>
              <a:t>påverkat</a:t>
            </a:r>
            <a:r>
              <a:rPr lang="en-GB" sz="2400" dirty="0"/>
              <a:t> </a:t>
            </a:r>
            <a:r>
              <a:rPr lang="en-GB" sz="2400" dirty="0" err="1"/>
              <a:t>tillstånd</a:t>
            </a:r>
            <a:r>
              <a:rPr lang="en-GB" sz="2400" dirty="0"/>
              <a:t>  </a:t>
            </a:r>
            <a:r>
              <a:rPr lang="en-GB" sz="2400" dirty="0" err="1"/>
              <a:t>påverkas</a:t>
            </a:r>
            <a:r>
              <a:rPr lang="en-GB" sz="2400" dirty="0"/>
              <a:t> </a:t>
            </a:r>
            <a:r>
              <a:rPr lang="en-GB" sz="2400" dirty="0" err="1"/>
              <a:t>inte</a:t>
            </a:r>
            <a:r>
              <a:rPr lang="en-GB" sz="2400" dirty="0"/>
              <a:t> </a:t>
            </a:r>
            <a:r>
              <a:rPr lang="en-GB" sz="2400" dirty="0" err="1"/>
              <a:t>i</a:t>
            </a:r>
            <a:r>
              <a:rPr lang="en-GB" sz="2400" dirty="0"/>
              <a:t> </a:t>
            </a:r>
            <a:r>
              <a:rPr lang="en-GB" sz="2400" dirty="0" err="1"/>
              <a:t>samma</a:t>
            </a:r>
            <a:r>
              <a:rPr lang="en-GB" sz="2400" dirty="0"/>
              <a:t> grad.</a:t>
            </a:r>
            <a:endParaRPr lang="sv-SE" sz="2400" dirty="0"/>
          </a:p>
        </p:txBody>
      </p:sp>
      <p:sp>
        <p:nvSpPr>
          <p:cNvPr id="1060869" name="Text Box 5"/>
          <p:cNvSpPr txBox="1">
            <a:spLocks noChangeArrowheads="1"/>
          </p:cNvSpPr>
          <p:nvPr/>
        </p:nvSpPr>
        <p:spPr bwMode="auto">
          <a:xfrm>
            <a:off x="0" y="1772816"/>
            <a:ext cx="9021763" cy="822325"/>
          </a:xfrm>
          <a:prstGeom prst="rect">
            <a:avLst/>
          </a:prstGeom>
          <a:noFill/>
          <a:ln w="12700" cap="rnd">
            <a:noFill/>
            <a:miter lim="800000"/>
            <a:headEnd type="none" w="sm" len="sm"/>
            <a:tailEnd type="none" w="med" len="lg"/>
          </a:ln>
        </p:spPr>
        <p:txBody>
          <a:bodyPr wrap="none">
            <a:spAutoFit/>
          </a:bodyPr>
          <a:lstStyle/>
          <a:p>
            <a:pPr>
              <a:buFont typeface="Wingdings" pitchFamily="2" charset="2"/>
              <a:buChar char="§"/>
            </a:pPr>
            <a:r>
              <a:rPr lang="en-GB" sz="2400" dirty="0"/>
              <a:t> Material </a:t>
            </a:r>
            <a:r>
              <a:rPr lang="en-GB" sz="2400" dirty="0" err="1"/>
              <a:t>som</a:t>
            </a:r>
            <a:r>
              <a:rPr lang="en-GB" sz="2400" dirty="0"/>
              <a:t> </a:t>
            </a:r>
            <a:r>
              <a:rPr lang="en-GB" sz="2400" dirty="0" err="1"/>
              <a:t>inläres</a:t>
            </a:r>
            <a:r>
              <a:rPr lang="en-GB" sz="2400" dirty="0"/>
              <a:t> </a:t>
            </a:r>
            <a:r>
              <a:rPr lang="en-GB" sz="2400" dirty="0" err="1"/>
              <a:t>i</a:t>
            </a:r>
            <a:r>
              <a:rPr lang="en-GB" sz="2400" dirty="0"/>
              <a:t> </a:t>
            </a:r>
            <a:r>
              <a:rPr lang="en-GB" sz="2400" dirty="0" err="1"/>
              <a:t>ett</a:t>
            </a:r>
            <a:r>
              <a:rPr lang="en-GB" sz="2400" dirty="0"/>
              <a:t> cannabis-</a:t>
            </a:r>
            <a:r>
              <a:rPr lang="en-GB" sz="2400" dirty="0" err="1"/>
              <a:t>påverkat</a:t>
            </a:r>
            <a:r>
              <a:rPr lang="en-GB" sz="2400" dirty="0"/>
              <a:t> </a:t>
            </a:r>
            <a:r>
              <a:rPr lang="en-GB" sz="2400" dirty="0" err="1"/>
              <a:t>tillstånd</a:t>
            </a:r>
            <a:r>
              <a:rPr lang="en-GB" sz="2400" dirty="0"/>
              <a:t> </a:t>
            </a:r>
          </a:p>
          <a:p>
            <a:r>
              <a:rPr lang="en-GB" sz="2400" dirty="0"/>
              <a:t>  </a:t>
            </a:r>
            <a:r>
              <a:rPr lang="en-GB" sz="2400" dirty="0" err="1"/>
              <a:t>blir</a:t>
            </a:r>
            <a:r>
              <a:rPr lang="en-GB" sz="2400" dirty="0"/>
              <a:t> </a:t>
            </a:r>
            <a:r>
              <a:rPr lang="en-GB" sz="2400" dirty="0" err="1"/>
              <a:t>sämre</a:t>
            </a:r>
            <a:r>
              <a:rPr lang="en-GB" sz="2400" dirty="0"/>
              <a:t> </a:t>
            </a:r>
            <a:r>
              <a:rPr lang="en-GB" sz="2400" dirty="0" err="1"/>
              <a:t>ihågkommet</a:t>
            </a:r>
            <a:r>
              <a:rPr lang="en-GB" sz="2400" dirty="0"/>
              <a:t> </a:t>
            </a:r>
            <a:r>
              <a:rPr lang="en-GB" sz="2400" dirty="0" err="1"/>
              <a:t>oavsett</a:t>
            </a:r>
            <a:r>
              <a:rPr lang="en-GB" sz="2400" dirty="0"/>
              <a:t> </a:t>
            </a:r>
            <a:r>
              <a:rPr lang="en-GB" sz="2400" dirty="0" err="1"/>
              <a:t>i</a:t>
            </a:r>
            <a:r>
              <a:rPr lang="en-GB" sz="2400" dirty="0"/>
              <a:t> </a:t>
            </a:r>
            <a:r>
              <a:rPr lang="en-GB" sz="2400" dirty="0" err="1"/>
              <a:t>vilket</a:t>
            </a:r>
            <a:r>
              <a:rPr lang="en-GB" sz="2400" dirty="0"/>
              <a:t> </a:t>
            </a:r>
            <a:r>
              <a:rPr lang="en-GB" sz="2400" dirty="0" err="1"/>
              <a:t>tillstånd</a:t>
            </a:r>
            <a:r>
              <a:rPr lang="en-GB" sz="2400" dirty="0"/>
              <a:t> man </a:t>
            </a:r>
            <a:r>
              <a:rPr lang="en-GB" sz="2400" dirty="0" err="1"/>
              <a:t>ska</a:t>
            </a:r>
            <a:r>
              <a:rPr lang="en-GB" sz="2400" dirty="0"/>
              <a:t> </a:t>
            </a:r>
            <a:r>
              <a:rPr lang="en-GB" sz="2400" dirty="0" err="1"/>
              <a:t>minnas</a:t>
            </a:r>
            <a:r>
              <a:rPr lang="en-GB" sz="2400" dirty="0"/>
              <a:t>.</a:t>
            </a:r>
            <a:endParaRPr lang="sv-SE" sz="2400" b="1" dirty="0"/>
          </a:p>
        </p:txBody>
      </p:sp>
      <p:sp>
        <p:nvSpPr>
          <p:cNvPr id="1060870" name="Text Box 6"/>
          <p:cNvSpPr txBox="1">
            <a:spLocks noChangeArrowheads="1"/>
          </p:cNvSpPr>
          <p:nvPr/>
        </p:nvSpPr>
        <p:spPr bwMode="auto">
          <a:xfrm>
            <a:off x="34925" y="4868863"/>
            <a:ext cx="7680325" cy="822325"/>
          </a:xfrm>
          <a:prstGeom prst="rect">
            <a:avLst/>
          </a:prstGeom>
          <a:noFill/>
          <a:ln w="12700" cap="rnd">
            <a:noFill/>
            <a:miter lim="800000"/>
            <a:headEnd type="none" w="sm" len="sm"/>
            <a:tailEnd type="none" w="med" len="lg"/>
          </a:ln>
        </p:spPr>
        <p:txBody>
          <a:bodyPr>
            <a:spAutoFit/>
          </a:bodyPr>
          <a:lstStyle/>
          <a:p>
            <a:pPr>
              <a:buFont typeface="Wingdings" pitchFamily="2" charset="2"/>
              <a:buChar char="§"/>
            </a:pPr>
            <a:r>
              <a:rPr lang="en-GB" sz="2400">
                <a:latin typeface="Times New Roman" pitchFamily="18" charset="0"/>
              </a:rPr>
              <a:t> </a:t>
            </a:r>
            <a:r>
              <a:rPr lang="en-GB" sz="2400"/>
              <a:t>Cannabis tycks accelerera den interna klockan i</a:t>
            </a:r>
          </a:p>
          <a:p>
            <a:pPr>
              <a:buFont typeface="Wingdings" pitchFamily="2" charset="2"/>
              <a:buNone/>
            </a:pPr>
            <a:r>
              <a:rPr lang="en-GB" sz="2400"/>
              <a:t>  förhållande till den verkliga klocktiden. </a:t>
            </a:r>
            <a:endParaRPr lang="sv-SE" sz="2400" b="1"/>
          </a:p>
        </p:txBody>
      </p:sp>
      <p:sp>
        <p:nvSpPr>
          <p:cNvPr id="1060872" name="Text Box 8"/>
          <p:cNvSpPr txBox="1">
            <a:spLocks noChangeArrowheads="1"/>
          </p:cNvSpPr>
          <p:nvPr/>
        </p:nvSpPr>
        <p:spPr bwMode="auto">
          <a:xfrm>
            <a:off x="0" y="3860800"/>
            <a:ext cx="7462838" cy="822325"/>
          </a:xfrm>
          <a:prstGeom prst="rect">
            <a:avLst/>
          </a:prstGeom>
          <a:noFill/>
          <a:ln w="12700" cap="rnd">
            <a:noFill/>
            <a:miter lim="800000"/>
            <a:headEnd type="none" w="sm" len="sm"/>
            <a:tailEnd type="none" w="med" len="lg"/>
          </a:ln>
        </p:spPr>
        <p:txBody>
          <a:bodyPr wrap="none">
            <a:spAutoFit/>
          </a:bodyPr>
          <a:lstStyle/>
          <a:p>
            <a:pPr>
              <a:buFont typeface="Wingdings" pitchFamily="2" charset="2"/>
              <a:buChar char="§"/>
            </a:pPr>
            <a:r>
              <a:rPr lang="en-GB" sz="2400" dirty="0"/>
              <a:t> </a:t>
            </a:r>
            <a:r>
              <a:rPr lang="en-GB" sz="2400" dirty="0" err="1"/>
              <a:t>Förmågan</a:t>
            </a:r>
            <a:r>
              <a:rPr lang="en-GB" sz="2400" dirty="0"/>
              <a:t> </a:t>
            </a:r>
            <a:r>
              <a:rPr lang="en-GB" sz="2400" dirty="0" err="1"/>
              <a:t>att</a:t>
            </a:r>
            <a:r>
              <a:rPr lang="en-GB" sz="2400" dirty="0"/>
              <a:t> </a:t>
            </a:r>
            <a:r>
              <a:rPr lang="en-GB" sz="2400" dirty="0" err="1"/>
              <a:t>återberätta</a:t>
            </a:r>
            <a:r>
              <a:rPr lang="en-GB" sz="2400" dirty="0"/>
              <a:t> en </a:t>
            </a:r>
            <a:r>
              <a:rPr lang="en-GB" sz="2400" dirty="0" err="1"/>
              <a:t>kort</a:t>
            </a:r>
            <a:r>
              <a:rPr lang="en-GB" sz="2400" dirty="0"/>
              <a:t> </a:t>
            </a:r>
            <a:r>
              <a:rPr lang="en-GB" sz="2400" dirty="0" err="1"/>
              <a:t>historia</a:t>
            </a:r>
            <a:r>
              <a:rPr lang="en-GB" sz="2400" dirty="0"/>
              <a:t> </a:t>
            </a:r>
            <a:r>
              <a:rPr lang="en-GB" sz="2400" dirty="0" err="1"/>
              <a:t>försämras</a:t>
            </a:r>
            <a:r>
              <a:rPr lang="en-GB" sz="2400" dirty="0"/>
              <a:t> </a:t>
            </a:r>
          </a:p>
          <a:p>
            <a:pPr>
              <a:buFont typeface="Wingdings" pitchFamily="2" charset="2"/>
              <a:buNone/>
            </a:pPr>
            <a:r>
              <a:rPr lang="en-GB" sz="2400" dirty="0"/>
              <a:t>   </a:t>
            </a:r>
            <a:r>
              <a:rPr lang="en-GB" sz="2400" dirty="0" err="1"/>
              <a:t>och</a:t>
            </a:r>
            <a:r>
              <a:rPr lang="en-GB" sz="2400" dirty="0"/>
              <a:t> </a:t>
            </a:r>
            <a:r>
              <a:rPr lang="en-GB" sz="2400" dirty="0" err="1"/>
              <a:t>uppblandas</a:t>
            </a:r>
            <a:r>
              <a:rPr lang="en-GB" sz="2400" dirty="0"/>
              <a:t> med </a:t>
            </a:r>
            <a:r>
              <a:rPr lang="en-GB" sz="2400" dirty="0" err="1"/>
              <a:t>nytt</a:t>
            </a:r>
            <a:r>
              <a:rPr lang="en-GB" sz="2400" dirty="0"/>
              <a:t> material</a:t>
            </a:r>
          </a:p>
        </p:txBody>
      </p:sp>
      <p:sp>
        <p:nvSpPr>
          <p:cNvPr id="1060873" name="Text Box 9"/>
          <p:cNvSpPr txBox="1">
            <a:spLocks noChangeArrowheads="1"/>
          </p:cNvSpPr>
          <p:nvPr/>
        </p:nvSpPr>
        <p:spPr bwMode="auto">
          <a:xfrm>
            <a:off x="34925" y="6035675"/>
            <a:ext cx="8382000" cy="822325"/>
          </a:xfrm>
          <a:prstGeom prst="rect">
            <a:avLst/>
          </a:prstGeom>
          <a:noFill/>
          <a:ln w="12700" cap="rnd">
            <a:noFill/>
            <a:miter lim="800000"/>
            <a:headEnd type="none" w="sm" len="sm"/>
            <a:tailEnd type="none" w="med" len="lg"/>
          </a:ln>
        </p:spPr>
        <p:txBody>
          <a:bodyPr>
            <a:spAutoFit/>
          </a:bodyPr>
          <a:lstStyle/>
          <a:p>
            <a:pPr>
              <a:buFont typeface="Wingdings" pitchFamily="2" charset="2"/>
              <a:buChar char="§"/>
            </a:pPr>
            <a:r>
              <a:rPr lang="en-GB" sz="2400" dirty="0"/>
              <a:t> Den </a:t>
            </a:r>
            <a:r>
              <a:rPr lang="en-GB" sz="2400" dirty="0" err="1"/>
              <a:t>verbala</a:t>
            </a:r>
            <a:r>
              <a:rPr lang="en-GB" sz="2400" dirty="0"/>
              <a:t> </a:t>
            </a:r>
            <a:r>
              <a:rPr lang="en-GB" sz="2400" dirty="0" err="1"/>
              <a:t>sociala</a:t>
            </a:r>
            <a:r>
              <a:rPr lang="en-GB" sz="2400" dirty="0"/>
              <a:t> </a:t>
            </a:r>
            <a:r>
              <a:rPr lang="en-GB" sz="2400" dirty="0" err="1"/>
              <a:t>interaktion</a:t>
            </a:r>
            <a:r>
              <a:rPr lang="en-GB" sz="2400" dirty="0"/>
              <a:t> </a:t>
            </a:r>
            <a:r>
              <a:rPr lang="en-GB" sz="2400" dirty="0" err="1"/>
              <a:t>försämras</a:t>
            </a:r>
            <a:r>
              <a:rPr lang="en-GB" sz="2400" dirty="0"/>
              <a:t> under cannabis </a:t>
            </a:r>
          </a:p>
          <a:p>
            <a:pPr>
              <a:buFont typeface="Wingdings" pitchFamily="2" charset="2"/>
              <a:buNone/>
            </a:pPr>
            <a:r>
              <a:rPr lang="en-GB" sz="2400" dirty="0"/>
              <a:t>  </a:t>
            </a:r>
            <a:r>
              <a:rPr lang="en-GB" sz="2400" dirty="0" err="1"/>
              <a:t>ruset</a:t>
            </a:r>
            <a:r>
              <a:rPr lang="en-GB" sz="2400" dirty="0"/>
              <a:t>.</a:t>
            </a:r>
            <a:endParaRPr lang="sv-SE" sz="2400" b="1" dirty="0"/>
          </a:p>
        </p:txBody>
      </p:sp>
    </p:spTree>
    <p:extLst>
      <p:ext uri="{BB962C8B-B14F-4D97-AF65-F5344CB8AC3E}">
        <p14:creationId xmlns:p14="http://schemas.microsoft.com/office/powerpoint/2010/main" val="1456270054"/>
      </p:ext>
    </p:extLst>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60871">
                                            <p:txEl>
                                              <p:pRg st="0" end="0"/>
                                            </p:txEl>
                                          </p:spTgt>
                                        </p:tgtEl>
                                        <p:attrNameLst>
                                          <p:attrName>style.visibility</p:attrName>
                                        </p:attrNameLst>
                                      </p:cBhvr>
                                      <p:to>
                                        <p:strVal val="visible"/>
                                      </p:to>
                                    </p:set>
                                    <p:animEffect transition="in" filter="blinds(horizontal)">
                                      <p:cBhvr>
                                        <p:cTn id="7" dur="500"/>
                                        <p:tgtEl>
                                          <p:spTgt spid="10608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60871">
                                            <p:txEl>
                                              <p:pRg st="1" end="1"/>
                                            </p:txEl>
                                          </p:spTgt>
                                        </p:tgtEl>
                                        <p:attrNameLst>
                                          <p:attrName>style.visibility</p:attrName>
                                        </p:attrNameLst>
                                      </p:cBhvr>
                                      <p:to>
                                        <p:strVal val="visible"/>
                                      </p:to>
                                    </p:set>
                                    <p:animEffect transition="in" filter="blinds(horizontal)">
                                      <p:cBhvr>
                                        <p:cTn id="12" dur="500"/>
                                        <p:tgtEl>
                                          <p:spTgt spid="10608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60869"/>
                                        </p:tgtEl>
                                        <p:attrNameLst>
                                          <p:attrName>style.visibility</p:attrName>
                                        </p:attrNameLst>
                                      </p:cBhvr>
                                      <p:to>
                                        <p:strVal val="visible"/>
                                      </p:to>
                                    </p:set>
                                    <p:animEffect transition="in" filter="blinds(horizontal)">
                                      <p:cBhvr>
                                        <p:cTn id="17" dur="500"/>
                                        <p:tgtEl>
                                          <p:spTgt spid="106086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60868"/>
                                        </p:tgtEl>
                                        <p:attrNameLst>
                                          <p:attrName>style.visibility</p:attrName>
                                        </p:attrNameLst>
                                      </p:cBhvr>
                                      <p:to>
                                        <p:strVal val="visible"/>
                                      </p:to>
                                    </p:set>
                                    <p:animEffect transition="in" filter="blinds(horizontal)">
                                      <p:cBhvr>
                                        <p:cTn id="22" dur="500"/>
                                        <p:tgtEl>
                                          <p:spTgt spid="106086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60872"/>
                                        </p:tgtEl>
                                        <p:attrNameLst>
                                          <p:attrName>style.visibility</p:attrName>
                                        </p:attrNameLst>
                                      </p:cBhvr>
                                      <p:to>
                                        <p:strVal val="visible"/>
                                      </p:to>
                                    </p:set>
                                    <p:animEffect transition="in" filter="blinds(horizontal)">
                                      <p:cBhvr>
                                        <p:cTn id="27" dur="500"/>
                                        <p:tgtEl>
                                          <p:spTgt spid="106087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60870"/>
                                        </p:tgtEl>
                                        <p:attrNameLst>
                                          <p:attrName>style.visibility</p:attrName>
                                        </p:attrNameLst>
                                      </p:cBhvr>
                                      <p:to>
                                        <p:strVal val="visible"/>
                                      </p:to>
                                    </p:set>
                                    <p:animEffect transition="in" filter="blinds(horizontal)">
                                      <p:cBhvr>
                                        <p:cTn id="32" dur="500"/>
                                        <p:tgtEl>
                                          <p:spTgt spid="106087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60873"/>
                                        </p:tgtEl>
                                        <p:attrNameLst>
                                          <p:attrName>style.visibility</p:attrName>
                                        </p:attrNameLst>
                                      </p:cBhvr>
                                      <p:to>
                                        <p:strVal val="visible"/>
                                      </p:to>
                                    </p:set>
                                    <p:animEffect transition="in" filter="blinds(horizontal)">
                                      <p:cBhvr>
                                        <p:cTn id="37" dur="500"/>
                                        <p:tgtEl>
                                          <p:spTgt spid="1060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0871" grpId="0" build="p"/>
      <p:bldP spid="1060868" grpId="0"/>
      <p:bldP spid="1060869" grpId="0"/>
      <p:bldP spid="1060870" grpId="0"/>
      <p:bldP spid="1060872" grpId="0"/>
      <p:bldP spid="106087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0" y="2519363"/>
            <a:ext cx="9144000" cy="0"/>
          </a:xfrm>
          <a:prstGeom prst="rect">
            <a:avLst/>
          </a:prstGeom>
          <a:noFill/>
          <a:ln w="9525">
            <a:noFill/>
            <a:miter lim="800000"/>
            <a:headEnd/>
            <a:tailEnd/>
          </a:ln>
        </p:spPr>
        <p:txBody>
          <a:bodyPr wrap="none" anchor="ctr">
            <a:spAutoFit/>
          </a:bodyPr>
          <a:lstStyle/>
          <a:p>
            <a:endParaRPr lang="sv-SE"/>
          </a:p>
        </p:txBody>
      </p:sp>
      <p:graphicFrame>
        <p:nvGraphicFramePr>
          <p:cNvPr id="2050" name="Object 4"/>
          <p:cNvGraphicFramePr>
            <a:graphicFrameLocks noChangeAspect="1"/>
          </p:cNvGraphicFramePr>
          <p:nvPr/>
        </p:nvGraphicFramePr>
        <p:xfrm>
          <a:off x="971550" y="404813"/>
          <a:ext cx="7561263" cy="5575300"/>
        </p:xfrm>
        <a:graphic>
          <a:graphicData uri="http://schemas.openxmlformats.org/presentationml/2006/ole">
            <mc:AlternateContent xmlns:mc="http://schemas.openxmlformats.org/markup-compatibility/2006">
              <mc:Choice xmlns:v="urn:schemas-microsoft-com:vml" Requires="v">
                <p:oleObj spid="_x0000_s8249" r:id="rId4" imgW="4570586" imgH="3427608" progId="PowerPoint.Slide.12">
                  <p:embed/>
                </p:oleObj>
              </mc:Choice>
              <mc:Fallback>
                <p:oleObj r:id="rId4" imgW="4570586" imgH="3427608" progId="PowerPoint.Slide.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50" y="404813"/>
                        <a:ext cx="7561263" cy="557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2" name="textruta 3"/>
          <p:cNvSpPr txBox="1">
            <a:spLocks noChangeArrowheads="1"/>
          </p:cNvSpPr>
          <p:nvPr/>
        </p:nvSpPr>
        <p:spPr bwMode="auto">
          <a:xfrm>
            <a:off x="1547813" y="4868863"/>
            <a:ext cx="5487208" cy="646331"/>
          </a:xfrm>
          <a:prstGeom prst="rect">
            <a:avLst/>
          </a:prstGeom>
          <a:noFill/>
          <a:ln w="9525">
            <a:noFill/>
            <a:miter lim="800000"/>
            <a:headEnd/>
            <a:tailEnd/>
          </a:ln>
        </p:spPr>
        <p:txBody>
          <a:bodyPr wrap="none">
            <a:spAutoFit/>
          </a:bodyPr>
          <a:lstStyle/>
          <a:p>
            <a:r>
              <a:rPr lang="sv-SE" dirty="0"/>
              <a:t>2009: av 22,6% som testade fortsatte 11,4%, dvs. ca 50%</a:t>
            </a:r>
          </a:p>
          <a:p>
            <a:r>
              <a:rPr lang="sv-SE" dirty="0"/>
              <a:t>2012: av 26,3% som testade fortsatte 12,2%, dvs. ca </a:t>
            </a:r>
            <a:r>
              <a:rPr lang="sv-SE" dirty="0" smtClean="0"/>
              <a:t>48%</a:t>
            </a:r>
            <a:endParaRPr lang="sv-SE" dirty="0"/>
          </a:p>
        </p:txBody>
      </p:sp>
      <p:sp>
        <p:nvSpPr>
          <p:cNvPr id="2053" name="textruta 4"/>
          <p:cNvSpPr txBox="1">
            <a:spLocks noChangeArrowheads="1"/>
          </p:cNvSpPr>
          <p:nvPr/>
        </p:nvSpPr>
        <p:spPr bwMode="auto">
          <a:xfrm>
            <a:off x="4284663" y="1628775"/>
            <a:ext cx="1716087" cy="369888"/>
          </a:xfrm>
          <a:prstGeom prst="rect">
            <a:avLst/>
          </a:prstGeom>
          <a:noFill/>
          <a:ln w="9525">
            <a:noFill/>
            <a:miter lim="800000"/>
            <a:headEnd/>
            <a:tailEnd/>
          </a:ln>
        </p:spPr>
        <p:txBody>
          <a:bodyPr wrap="none">
            <a:spAutoFit/>
          </a:bodyPr>
          <a:lstStyle/>
          <a:p>
            <a:r>
              <a:rPr lang="sv-SE">
                <a:solidFill>
                  <a:schemeClr val="bg1"/>
                </a:solidFill>
              </a:rPr>
              <a:t>Årskurs 2 gym.</a:t>
            </a:r>
          </a:p>
        </p:txBody>
      </p:sp>
    </p:spTree>
    <p:extLst>
      <p:ext uri="{BB962C8B-B14F-4D97-AF65-F5344CB8AC3E}">
        <p14:creationId xmlns:p14="http://schemas.microsoft.com/office/powerpoint/2010/main" val="78476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idx="4294967295"/>
          </p:nvPr>
        </p:nvSpPr>
        <p:spPr/>
        <p:txBody>
          <a:bodyPr/>
          <a:lstStyle/>
          <a:p>
            <a:pPr eaLnBrk="1" hangingPunct="1">
              <a:defRPr/>
            </a:pPr>
            <a:r>
              <a:rPr lang="sv-SE" sz="6600" dirty="0" smtClean="0">
                <a:latin typeface="+mj-lt"/>
              </a:rPr>
              <a:t>Senaste nytt</a:t>
            </a:r>
            <a:r>
              <a:rPr lang="sv-SE" sz="4000" dirty="0" smtClean="0">
                <a:latin typeface="+mj-lt"/>
              </a:rPr>
              <a:t> </a:t>
            </a:r>
          </a:p>
        </p:txBody>
      </p:sp>
      <p:sp>
        <p:nvSpPr>
          <p:cNvPr id="128003" name="Rectangle 3"/>
          <p:cNvSpPr>
            <a:spLocks noGrp="1" noChangeArrowheads="1"/>
          </p:cNvSpPr>
          <p:nvPr>
            <p:ph type="body" idx="4294967295"/>
          </p:nvPr>
        </p:nvSpPr>
        <p:spPr>
          <a:xfrm>
            <a:off x="457200" y="1628775"/>
            <a:ext cx="8686800" cy="5040313"/>
          </a:xfrm>
        </p:spPr>
        <p:txBody>
          <a:bodyPr/>
          <a:lstStyle/>
          <a:p>
            <a:pPr eaLnBrk="1" hangingPunct="1">
              <a:defRPr/>
            </a:pPr>
            <a:r>
              <a:rPr lang="sv-SE" dirty="0" smtClean="0">
                <a:latin typeface="+mn-lt"/>
              </a:rPr>
              <a:t>Cannabisrökares hjärnor reagerar svagare vid glädje, rädsla, sorg, skam, ilska.</a:t>
            </a:r>
          </a:p>
          <a:p>
            <a:pPr eaLnBrk="1" hangingPunct="1">
              <a:defRPr/>
            </a:pPr>
            <a:r>
              <a:rPr lang="sv-SE" dirty="0" smtClean="0">
                <a:latin typeface="+mn-lt"/>
              </a:rPr>
              <a:t>Unga hjärnor skadas mer.</a:t>
            </a:r>
          </a:p>
          <a:p>
            <a:pPr eaLnBrk="1" hangingPunct="1">
              <a:defRPr/>
            </a:pPr>
            <a:r>
              <a:rPr lang="sv-SE" dirty="0" smtClean="0">
                <a:latin typeface="+mn-lt"/>
              </a:rPr>
              <a:t> Cannabis hämmar utvecklingen till vuxenhjärna.</a:t>
            </a:r>
          </a:p>
          <a:p>
            <a:pPr eaLnBrk="1" hangingPunct="1">
              <a:defRPr/>
            </a:pPr>
            <a:r>
              <a:rPr lang="sv-SE" dirty="0" smtClean="0">
                <a:latin typeface="+mn-lt"/>
              </a:rPr>
              <a:t>Hjärnan är färdigutvecklad vid 23-25 år</a:t>
            </a:r>
          </a:p>
          <a:p>
            <a:pPr eaLnBrk="1" hangingPunct="1">
              <a:defRPr/>
            </a:pPr>
            <a:r>
              <a:rPr lang="sv-SE" dirty="0" smtClean="0">
                <a:latin typeface="+mn-lt"/>
              </a:rPr>
              <a:t>Cannabisrökares hjärnor åldras tidigare.</a:t>
            </a:r>
          </a:p>
          <a:p>
            <a:pPr eaLnBrk="1" hangingPunct="1">
              <a:defRPr/>
            </a:pPr>
            <a:r>
              <a:rPr lang="sv-SE" dirty="0" smtClean="0">
                <a:latin typeface="+mn-lt"/>
              </a:rPr>
              <a:t>Intellektuella skador kvarstår efter drogfrihet  </a:t>
            </a:r>
          </a:p>
          <a:p>
            <a:pPr eaLnBrk="1" hangingPunct="1">
              <a:defRPr/>
            </a:pPr>
            <a:endParaRPr lang="sv-SE" dirty="0" smtClean="0">
              <a:latin typeface="+mn-lt"/>
            </a:endParaRPr>
          </a:p>
          <a:p>
            <a:pPr eaLnBrk="1" hangingPunct="1">
              <a:buFont typeface="Wingdings" pitchFamily="2" charset="2"/>
              <a:buNone/>
              <a:defRPr/>
            </a:pPr>
            <a:endParaRPr lang="sv-SE" dirty="0" smtClean="0">
              <a:latin typeface="+mn-lt"/>
            </a:endParaRPr>
          </a:p>
        </p:txBody>
      </p:sp>
    </p:spTree>
    <p:extLst>
      <p:ext uri="{BB962C8B-B14F-4D97-AF65-F5344CB8AC3E}">
        <p14:creationId xmlns:p14="http://schemas.microsoft.com/office/powerpoint/2010/main" val="31791782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defRPr/>
            </a:pPr>
            <a:r>
              <a:rPr lang="sv-SE" b="1" dirty="0" smtClean="0"/>
              <a:t>Provat narkotika 5 gånger eller mer i procent, Göteborgs stad</a:t>
            </a:r>
            <a:endParaRPr lang="sv-SE" dirty="0"/>
          </a:p>
        </p:txBody>
      </p:sp>
      <p:sp>
        <p:nvSpPr>
          <p:cNvPr id="3" name="Platshållare för innehåll 2"/>
          <p:cNvSpPr>
            <a:spLocks noGrp="1"/>
          </p:cNvSpPr>
          <p:nvPr>
            <p:ph idx="1"/>
          </p:nvPr>
        </p:nvSpPr>
        <p:spPr/>
        <p:txBody>
          <a:bodyPr>
            <a:normAutofit lnSpcReduction="10000"/>
          </a:bodyPr>
          <a:lstStyle/>
          <a:p>
            <a:pPr>
              <a:defRPr/>
            </a:pPr>
            <a:r>
              <a:rPr lang="sv-SE" b="1" dirty="0" smtClean="0"/>
              <a:t>2004 Gymn. 2: </a:t>
            </a:r>
            <a:r>
              <a:rPr lang="sv-SE" dirty="0" smtClean="0"/>
              <a:t>De som provat 5 gånger eller mer delat med alla som provat </a:t>
            </a:r>
            <a:r>
              <a:rPr lang="sv-SE" b="1" dirty="0" smtClean="0"/>
              <a:t>narkotika:</a:t>
            </a:r>
            <a:r>
              <a:rPr lang="sv-SE" dirty="0" smtClean="0"/>
              <a:t> 496 / 1162 = </a:t>
            </a:r>
            <a:r>
              <a:rPr lang="sv-SE" b="1" dirty="0" smtClean="0"/>
              <a:t>42,7 procent har provat 5 gånger eller mer</a:t>
            </a:r>
            <a:endParaRPr lang="sv-SE" dirty="0" smtClean="0"/>
          </a:p>
          <a:p>
            <a:pPr>
              <a:defRPr/>
            </a:pPr>
            <a:r>
              <a:rPr lang="sv-SE" b="1" dirty="0" smtClean="0"/>
              <a:t>2007 </a:t>
            </a:r>
            <a:r>
              <a:rPr lang="sv-SE" b="1" dirty="0" err="1" smtClean="0"/>
              <a:t>Gymn</a:t>
            </a:r>
            <a:r>
              <a:rPr lang="sv-SE" b="1" dirty="0" smtClean="0"/>
              <a:t> 2: 39,6 procent har provat 5 gånger eller mer</a:t>
            </a:r>
            <a:endParaRPr lang="sv-SE" dirty="0" smtClean="0"/>
          </a:p>
          <a:p>
            <a:pPr>
              <a:defRPr/>
            </a:pPr>
            <a:r>
              <a:rPr lang="sv-SE" b="1" dirty="0" smtClean="0"/>
              <a:t>2010 Gymn. 2: 44,3 procent har provat 5 gånger eller mer</a:t>
            </a:r>
          </a:p>
          <a:p>
            <a:pPr>
              <a:defRPr/>
            </a:pPr>
            <a:r>
              <a:rPr lang="sv-SE" b="1" dirty="0" smtClean="0"/>
              <a:t>2013 Gymn. 2: 50,3 </a:t>
            </a:r>
            <a:r>
              <a:rPr lang="sv-SE" b="1" dirty="0"/>
              <a:t>procent har använt cannabis 5 gånger eller mer </a:t>
            </a:r>
            <a:r>
              <a:rPr lang="sv-SE" b="1" dirty="0" smtClean="0"/>
              <a:t> </a:t>
            </a:r>
            <a:r>
              <a:rPr lang="sv-SE" b="1" dirty="0"/>
              <a:t>(utsocknes ej inräknade)</a:t>
            </a:r>
            <a:endParaRPr lang="sv-SE" dirty="0"/>
          </a:p>
          <a:p>
            <a:pPr>
              <a:defRPr/>
            </a:pPr>
            <a:endParaRPr lang="sv-SE" dirty="0"/>
          </a:p>
        </p:txBody>
      </p:sp>
    </p:spTree>
    <p:extLst>
      <p:ext uri="{BB962C8B-B14F-4D97-AF65-F5344CB8AC3E}">
        <p14:creationId xmlns:p14="http://schemas.microsoft.com/office/powerpoint/2010/main" val="19378056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5" name="Rectangle 1027"/>
          <p:cNvSpPr>
            <a:spLocks noGrp="1" noChangeArrowheads="1"/>
          </p:cNvSpPr>
          <p:nvPr>
            <p:ph type="body" sz="half" idx="4294967295"/>
          </p:nvPr>
        </p:nvSpPr>
        <p:spPr>
          <a:xfrm>
            <a:off x="0" y="3368675"/>
            <a:ext cx="3886200" cy="1295400"/>
          </a:xfrm>
          <a:solidFill>
            <a:srgbClr val="0070C0">
              <a:alpha val="38000"/>
            </a:srgbClr>
          </a:solidFill>
          <a:ln w="38100" cap="rnd">
            <a:solidFill>
              <a:schemeClr val="tx1"/>
            </a:solidFill>
            <a:prstDash val="lgDash"/>
          </a:ln>
          <a:scene3d>
            <a:camera prst="orthographicFront"/>
            <a:lightRig rig="threePt" dir="t"/>
          </a:scene3d>
          <a:sp3d>
            <a:bevelT/>
          </a:sp3d>
        </p:spPr>
        <p:txBody>
          <a:bodyPr tIns="144000"/>
          <a:lstStyle/>
          <a:p>
            <a:pPr algn="ctr" eaLnBrk="1" hangingPunct="1">
              <a:lnSpc>
                <a:spcPct val="85000"/>
              </a:lnSpc>
              <a:spcBef>
                <a:spcPts val="1200"/>
              </a:spcBef>
              <a:spcAft>
                <a:spcPts val="600"/>
              </a:spcAft>
              <a:buClrTx/>
              <a:buSzTx/>
              <a:buFontTx/>
              <a:buNone/>
              <a:defRPr/>
            </a:pPr>
            <a:r>
              <a:rPr lang="en-US" sz="4000" b="1" dirty="0" smtClean="0">
                <a:effectLst/>
                <a:latin typeface="Arial" charset="0"/>
              </a:rPr>
              <a:t>CB1 </a:t>
            </a:r>
          </a:p>
          <a:p>
            <a:pPr algn="ctr" eaLnBrk="1" hangingPunct="1">
              <a:lnSpc>
                <a:spcPct val="85000"/>
              </a:lnSpc>
              <a:spcBef>
                <a:spcPts val="1200"/>
              </a:spcBef>
              <a:spcAft>
                <a:spcPts val="600"/>
              </a:spcAft>
              <a:buClrTx/>
              <a:buSzTx/>
              <a:buFontTx/>
              <a:buNone/>
              <a:defRPr/>
            </a:pPr>
            <a:r>
              <a:rPr lang="en-US" sz="2000" b="1" dirty="0" smtClean="0">
                <a:effectLst/>
                <a:latin typeface="Arial" charset="0"/>
              </a:rPr>
              <a:t>- </a:t>
            </a:r>
            <a:r>
              <a:rPr lang="en-US" sz="2000" b="1" dirty="0" err="1" smtClean="0">
                <a:effectLst/>
                <a:latin typeface="Arial" charset="0"/>
              </a:rPr>
              <a:t>finns</a:t>
            </a:r>
            <a:r>
              <a:rPr lang="en-US" sz="2000" b="1" dirty="0" smtClean="0">
                <a:effectLst/>
                <a:latin typeface="Arial" charset="0"/>
              </a:rPr>
              <a:t> till </a:t>
            </a:r>
            <a:r>
              <a:rPr lang="en-US" sz="2000" b="1" dirty="0" err="1" smtClean="0">
                <a:effectLst/>
                <a:latin typeface="Arial" charset="0"/>
              </a:rPr>
              <a:t>stort</a:t>
            </a:r>
            <a:r>
              <a:rPr lang="en-US" sz="2000" b="1" dirty="0" smtClean="0">
                <a:effectLst/>
                <a:latin typeface="Arial" charset="0"/>
              </a:rPr>
              <a:t> </a:t>
            </a:r>
            <a:r>
              <a:rPr lang="en-US" sz="2000" b="1" dirty="0" err="1" smtClean="0">
                <a:effectLst/>
                <a:latin typeface="Arial" charset="0"/>
              </a:rPr>
              <a:t>antal</a:t>
            </a:r>
            <a:r>
              <a:rPr lang="en-US" sz="2000" b="1" dirty="0" smtClean="0">
                <a:effectLst/>
                <a:latin typeface="Arial" charset="0"/>
              </a:rPr>
              <a:t> </a:t>
            </a:r>
            <a:r>
              <a:rPr lang="en-US" sz="2000" b="1" dirty="0" err="1" smtClean="0">
                <a:effectLst/>
                <a:latin typeface="Arial" charset="0"/>
              </a:rPr>
              <a:t>i</a:t>
            </a:r>
            <a:r>
              <a:rPr lang="en-US" sz="2000" b="1" dirty="0" smtClean="0">
                <a:effectLst/>
                <a:latin typeface="Arial" charset="0"/>
              </a:rPr>
              <a:t> </a:t>
            </a:r>
            <a:r>
              <a:rPr lang="en-US" sz="2000" b="1" dirty="0" err="1" smtClean="0">
                <a:effectLst/>
                <a:latin typeface="Arial" charset="0"/>
              </a:rPr>
              <a:t>hjärnan</a:t>
            </a:r>
            <a:endParaRPr lang="en-US" sz="2000" b="1" dirty="0" smtClean="0">
              <a:effectLst/>
              <a:latin typeface="Arial" charset="0"/>
              <a:cs typeface="Times New Roman" charset="0"/>
            </a:endParaRPr>
          </a:p>
        </p:txBody>
      </p:sp>
      <p:sp>
        <p:nvSpPr>
          <p:cNvPr id="197636" name="Rectangle 1028"/>
          <p:cNvSpPr>
            <a:spLocks noGrp="1" noChangeArrowheads="1"/>
          </p:cNvSpPr>
          <p:nvPr>
            <p:ph type="body" sz="half" idx="4294967295"/>
          </p:nvPr>
        </p:nvSpPr>
        <p:spPr>
          <a:xfrm>
            <a:off x="5257800" y="3368675"/>
            <a:ext cx="3886200" cy="1295400"/>
          </a:xfrm>
          <a:solidFill>
            <a:srgbClr val="00B050">
              <a:alpha val="42000"/>
            </a:srgbClr>
          </a:solidFill>
          <a:ln w="34925" cap="rnd">
            <a:solidFill>
              <a:schemeClr val="tx1"/>
            </a:solidFill>
            <a:prstDash val="lgDash"/>
          </a:ln>
          <a:scene3d>
            <a:camera prst="orthographicFront"/>
            <a:lightRig rig="threePt" dir="t"/>
          </a:scene3d>
          <a:sp3d>
            <a:bevelT/>
          </a:sp3d>
        </p:spPr>
        <p:txBody>
          <a:bodyPr tIns="144000"/>
          <a:lstStyle/>
          <a:p>
            <a:pPr algn="ctr" eaLnBrk="1" hangingPunct="1">
              <a:lnSpc>
                <a:spcPct val="85000"/>
              </a:lnSpc>
              <a:spcBef>
                <a:spcPts val="600"/>
              </a:spcBef>
              <a:spcAft>
                <a:spcPts val="1200"/>
              </a:spcAft>
              <a:buClrTx/>
              <a:buSzTx/>
              <a:buFontTx/>
              <a:buNone/>
              <a:defRPr/>
            </a:pPr>
            <a:r>
              <a:rPr lang="en-US" sz="4000" b="1" dirty="0" smtClean="0">
                <a:effectLst/>
                <a:latin typeface="Arial" charset="0"/>
                <a:cs typeface="Times New Roman" charset="0"/>
              </a:rPr>
              <a:t>CB2</a:t>
            </a:r>
          </a:p>
          <a:p>
            <a:pPr algn="ctr" eaLnBrk="1" hangingPunct="1">
              <a:lnSpc>
                <a:spcPct val="85000"/>
              </a:lnSpc>
              <a:spcBef>
                <a:spcPts val="600"/>
              </a:spcBef>
              <a:spcAft>
                <a:spcPts val="1200"/>
              </a:spcAft>
              <a:buClrTx/>
              <a:buSzTx/>
              <a:buFontTx/>
              <a:buNone/>
              <a:defRPr/>
            </a:pPr>
            <a:r>
              <a:rPr lang="en-US" sz="2000" b="1" dirty="0" smtClean="0">
                <a:effectLst/>
                <a:latin typeface="Arial" charset="0"/>
                <a:cs typeface="Times New Roman" charset="0"/>
              </a:rPr>
              <a:t>-</a:t>
            </a:r>
            <a:r>
              <a:rPr lang="en-US" sz="2000" b="1" dirty="0" err="1" smtClean="0">
                <a:effectLst/>
                <a:latin typeface="Arial" charset="0"/>
                <a:cs typeface="Times New Roman" charset="0"/>
              </a:rPr>
              <a:t>ffa</a:t>
            </a:r>
            <a:r>
              <a:rPr lang="en-US" sz="2000" b="1" dirty="0" smtClean="0">
                <a:effectLst/>
                <a:latin typeface="Arial" charset="0"/>
                <a:cs typeface="Times New Roman" charset="0"/>
              </a:rPr>
              <a:t> </a:t>
            </a:r>
            <a:r>
              <a:rPr lang="en-US" sz="2000" b="1" dirty="0" err="1" smtClean="0">
                <a:effectLst/>
                <a:latin typeface="Arial" charset="0"/>
                <a:cs typeface="Times New Roman" charset="0"/>
              </a:rPr>
              <a:t>i</a:t>
            </a:r>
            <a:r>
              <a:rPr lang="en-US" sz="2000" b="1" dirty="0" smtClean="0">
                <a:effectLst/>
                <a:latin typeface="Arial" charset="0"/>
                <a:cs typeface="Times New Roman" charset="0"/>
              </a:rPr>
              <a:t> </a:t>
            </a:r>
            <a:r>
              <a:rPr lang="en-US" sz="2000" b="1" dirty="0" err="1" smtClean="0">
                <a:effectLst/>
                <a:latin typeface="Arial" charset="0"/>
                <a:cs typeface="Times New Roman" charset="0"/>
              </a:rPr>
              <a:t>immunsystemet</a:t>
            </a:r>
            <a:endParaRPr lang="en-US" sz="2000" b="1" dirty="0" smtClean="0">
              <a:effectLst/>
              <a:latin typeface="Arial" charset="0"/>
            </a:endParaRPr>
          </a:p>
        </p:txBody>
      </p:sp>
      <p:sp>
        <p:nvSpPr>
          <p:cNvPr id="14349" name="Rectangle 1026"/>
          <p:cNvSpPr>
            <a:spLocks noGrp="1" noChangeArrowheads="1"/>
          </p:cNvSpPr>
          <p:nvPr>
            <p:ph type="title" idx="4294967295"/>
          </p:nvPr>
        </p:nvSpPr>
        <p:spPr>
          <a:xfrm>
            <a:off x="0" y="1125538"/>
            <a:ext cx="2270125"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ormAutofit fontScale="90000"/>
          </a:bodyPr>
          <a:lstStyle/>
          <a:p>
            <a:pPr eaLnBrk="1" hangingPunct="1">
              <a:lnSpc>
                <a:spcPct val="120000"/>
              </a:lnSpc>
            </a:pPr>
            <a:r>
              <a:rPr lang="en-US" altLang="sv-SE" sz="4000" smtClean="0">
                <a:solidFill>
                  <a:schemeClr val="tx1"/>
                </a:solidFill>
                <a:effectLst/>
                <a:latin typeface="Calibri" pitchFamily="34" charset="0"/>
                <a:sym typeface="Symbol" pitchFamily="18" charset="2"/>
              </a:rPr>
              <a:t>THC </a:t>
            </a:r>
            <a:endParaRPr lang="en-US" altLang="sv-SE" sz="4000" smtClean="0">
              <a:solidFill>
                <a:schemeClr val="tx1"/>
              </a:solidFill>
              <a:effectLst/>
              <a:latin typeface="Calibri" pitchFamily="34" charset="0"/>
            </a:endParaRPr>
          </a:p>
        </p:txBody>
      </p:sp>
      <p:grpSp>
        <p:nvGrpSpPr>
          <p:cNvPr id="14344" name="Group 1033"/>
          <p:cNvGrpSpPr>
            <a:grpSpLocks/>
          </p:cNvGrpSpPr>
          <p:nvPr/>
        </p:nvGrpSpPr>
        <p:grpSpPr bwMode="auto">
          <a:xfrm>
            <a:off x="3962400" y="2935288"/>
            <a:ext cx="1066800" cy="609600"/>
            <a:chOff x="2496" y="864"/>
            <a:chExt cx="672" cy="384"/>
          </a:xfrm>
        </p:grpSpPr>
        <p:sp>
          <p:nvSpPr>
            <p:cNvPr id="14354" name="Freeform 1031"/>
            <p:cNvSpPr>
              <a:spLocks/>
            </p:cNvSpPr>
            <p:nvPr/>
          </p:nvSpPr>
          <p:spPr bwMode="auto">
            <a:xfrm>
              <a:off x="2496" y="864"/>
              <a:ext cx="344" cy="384"/>
            </a:xfrm>
            <a:custGeom>
              <a:avLst/>
              <a:gdLst>
                <a:gd name="T0" fmla="*/ 336 w 344"/>
                <a:gd name="T1" fmla="*/ 0 h 864"/>
                <a:gd name="T2" fmla="*/ 288 w 344"/>
                <a:gd name="T3" fmla="*/ 0 h 864"/>
                <a:gd name="T4" fmla="*/ 0 w 344"/>
                <a:gd name="T5" fmla="*/ 0 h 864"/>
                <a:gd name="T6" fmla="*/ 0 60000 65536"/>
                <a:gd name="T7" fmla="*/ 0 60000 65536"/>
                <a:gd name="T8" fmla="*/ 0 60000 65536"/>
                <a:gd name="T9" fmla="*/ 0 w 344"/>
                <a:gd name="T10" fmla="*/ 0 h 864"/>
                <a:gd name="T11" fmla="*/ 344 w 344"/>
                <a:gd name="T12" fmla="*/ 864 h 864"/>
              </a:gdLst>
              <a:ahLst/>
              <a:cxnLst>
                <a:cxn ang="T6">
                  <a:pos x="T0" y="T1"/>
                </a:cxn>
                <a:cxn ang="T7">
                  <a:pos x="T2" y="T3"/>
                </a:cxn>
                <a:cxn ang="T8">
                  <a:pos x="T4" y="T5"/>
                </a:cxn>
              </a:cxnLst>
              <a:rect l="T9" t="T10" r="T11" b="T12"/>
              <a:pathLst>
                <a:path w="344" h="864">
                  <a:moveTo>
                    <a:pt x="336" y="0"/>
                  </a:moveTo>
                  <a:cubicBezTo>
                    <a:pt x="340" y="216"/>
                    <a:pt x="344" y="432"/>
                    <a:pt x="288" y="576"/>
                  </a:cubicBezTo>
                  <a:cubicBezTo>
                    <a:pt x="232" y="720"/>
                    <a:pt x="116" y="792"/>
                    <a:pt x="0" y="864"/>
                  </a:cubicBezTo>
                </a:path>
              </a:pathLst>
            </a:custGeom>
            <a:noFill/>
            <a:ln w="63500">
              <a:solidFill>
                <a:schemeClr val="tx1"/>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sv-SE"/>
            </a:p>
          </p:txBody>
        </p:sp>
        <p:sp>
          <p:nvSpPr>
            <p:cNvPr id="14355" name="Freeform 1032"/>
            <p:cNvSpPr>
              <a:spLocks/>
            </p:cNvSpPr>
            <p:nvPr/>
          </p:nvSpPr>
          <p:spPr bwMode="auto">
            <a:xfrm>
              <a:off x="2832" y="864"/>
              <a:ext cx="336" cy="384"/>
            </a:xfrm>
            <a:custGeom>
              <a:avLst/>
              <a:gdLst>
                <a:gd name="T0" fmla="*/ 0 w 288"/>
                <a:gd name="T1" fmla="*/ 0 h 816"/>
                <a:gd name="T2" fmla="*/ 358 w 288"/>
                <a:gd name="T3" fmla="*/ 0 h 816"/>
                <a:gd name="T4" fmla="*/ 2136 w 288"/>
                <a:gd name="T5" fmla="*/ 0 h 816"/>
                <a:gd name="T6" fmla="*/ 0 60000 65536"/>
                <a:gd name="T7" fmla="*/ 0 60000 65536"/>
                <a:gd name="T8" fmla="*/ 0 60000 65536"/>
                <a:gd name="T9" fmla="*/ 0 w 288"/>
                <a:gd name="T10" fmla="*/ 0 h 816"/>
                <a:gd name="T11" fmla="*/ 288 w 288"/>
                <a:gd name="T12" fmla="*/ 816 h 816"/>
              </a:gdLst>
              <a:ahLst/>
              <a:cxnLst>
                <a:cxn ang="T6">
                  <a:pos x="T0" y="T1"/>
                </a:cxn>
                <a:cxn ang="T7">
                  <a:pos x="T2" y="T3"/>
                </a:cxn>
                <a:cxn ang="T8">
                  <a:pos x="T4" y="T5"/>
                </a:cxn>
              </a:cxnLst>
              <a:rect l="T9" t="T10" r="T11" b="T12"/>
              <a:pathLst>
                <a:path w="288" h="816">
                  <a:moveTo>
                    <a:pt x="0" y="0"/>
                  </a:moveTo>
                  <a:cubicBezTo>
                    <a:pt x="0" y="220"/>
                    <a:pt x="0" y="440"/>
                    <a:pt x="48" y="576"/>
                  </a:cubicBezTo>
                  <a:cubicBezTo>
                    <a:pt x="96" y="712"/>
                    <a:pt x="192" y="764"/>
                    <a:pt x="288" y="816"/>
                  </a:cubicBezTo>
                </a:path>
              </a:pathLst>
            </a:custGeom>
            <a:noFill/>
            <a:ln w="63500">
              <a:solidFill>
                <a:schemeClr val="tx1"/>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endParaRPr lang="sv-SE"/>
            </a:p>
          </p:txBody>
        </p:sp>
      </p:grpSp>
      <p:sp>
        <p:nvSpPr>
          <p:cNvPr id="14345" name="Rectangle 1034"/>
          <p:cNvSpPr>
            <a:spLocks noChangeArrowheads="1"/>
          </p:cNvSpPr>
          <p:nvPr/>
        </p:nvSpPr>
        <p:spPr bwMode="auto">
          <a:xfrm>
            <a:off x="2411413" y="2368550"/>
            <a:ext cx="39639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sv-SE" sz="2400" b="1">
                <a:latin typeface="Calibri" pitchFamily="34" charset="0"/>
                <a:cs typeface="Arial" charset="0"/>
                <a:sym typeface="Symbol" pitchFamily="18" charset="2"/>
              </a:rPr>
              <a:t>binder till cannabisreceptorer</a:t>
            </a:r>
            <a:endParaRPr lang="sv-SE" altLang="sv-SE" sz="2400" b="1">
              <a:latin typeface="Calibri" pitchFamily="34" charset="0"/>
              <a:cs typeface="Arial" charset="0"/>
              <a:sym typeface="Symbol" pitchFamily="18" charset="2"/>
            </a:endParaRPr>
          </a:p>
        </p:txBody>
      </p:sp>
      <p:sp>
        <p:nvSpPr>
          <p:cNvPr id="12" name="Rectangle 1026"/>
          <p:cNvSpPr txBox="1">
            <a:spLocks noChangeArrowheads="1"/>
          </p:cNvSpPr>
          <p:nvPr/>
        </p:nvSpPr>
        <p:spPr bwMode="auto">
          <a:xfrm>
            <a:off x="3563938" y="1125538"/>
            <a:ext cx="2160587" cy="720725"/>
          </a:xfrm>
          <a:prstGeom prst="rect">
            <a:avLst/>
          </a:prstGeom>
          <a:noFill/>
          <a:ln w="9525">
            <a:noFill/>
            <a:miter lim="800000"/>
            <a:headEnd/>
            <a:tailEnd/>
          </a:ln>
        </p:spPr>
        <p:txBody>
          <a:bodyPr/>
          <a:lstStyle/>
          <a:p>
            <a:pPr algn="ctr">
              <a:defRPr/>
            </a:pPr>
            <a:r>
              <a:rPr lang="en-US" sz="2400" b="1" kern="0" dirty="0" err="1">
                <a:latin typeface="Calibri" pitchFamily="34" charset="0"/>
                <a:ea typeface="+mj-ea"/>
                <a:cs typeface="Calibri" pitchFamily="34" charset="0"/>
                <a:sym typeface="Symbol" pitchFamily="18" charset="2"/>
              </a:rPr>
              <a:t>kroppsegna</a:t>
            </a:r>
            <a:r>
              <a:rPr lang="en-US" sz="2400" b="1" kern="0" dirty="0">
                <a:latin typeface="Calibri" pitchFamily="34" charset="0"/>
                <a:ea typeface="+mj-ea"/>
                <a:cs typeface="Calibri" pitchFamily="34" charset="0"/>
                <a:sym typeface="Symbol" pitchFamily="18" charset="2"/>
              </a:rPr>
              <a:t> cannabinoider </a:t>
            </a:r>
            <a:endParaRPr lang="en-US" sz="2400" b="1" kern="0" dirty="0">
              <a:latin typeface="Calibri" pitchFamily="34" charset="0"/>
              <a:ea typeface="+mj-ea"/>
              <a:cs typeface="Calibri" pitchFamily="34" charset="0"/>
            </a:endParaRPr>
          </a:p>
        </p:txBody>
      </p:sp>
      <p:grpSp>
        <p:nvGrpSpPr>
          <p:cNvPr id="14348" name="Grupp 510"/>
          <p:cNvGrpSpPr>
            <a:grpSpLocks/>
          </p:cNvGrpSpPr>
          <p:nvPr/>
        </p:nvGrpSpPr>
        <p:grpSpPr bwMode="auto">
          <a:xfrm>
            <a:off x="2195513" y="4695825"/>
            <a:ext cx="4537075" cy="1657350"/>
            <a:chOff x="2195736" y="4149080"/>
            <a:chExt cx="4536504" cy="1658276"/>
          </a:xfrm>
        </p:grpSpPr>
        <p:sp>
          <p:nvSpPr>
            <p:cNvPr id="14351" name="Rectangle 1030"/>
            <p:cNvSpPr>
              <a:spLocks noChangeArrowheads="1"/>
            </p:cNvSpPr>
            <p:nvPr/>
          </p:nvSpPr>
          <p:spPr bwMode="auto">
            <a:xfrm>
              <a:off x="3203848" y="4754760"/>
              <a:ext cx="2520280"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eaLnBrk="1" hangingPunct="1">
                <a:lnSpc>
                  <a:spcPct val="130000"/>
                </a:lnSpc>
                <a:spcAft>
                  <a:spcPct val="20000"/>
                </a:spcAft>
                <a:buClrTx/>
                <a:buSzTx/>
                <a:buFontTx/>
                <a:buNone/>
              </a:pPr>
              <a:r>
                <a:rPr lang="en-US" altLang="sv-SE" sz="2400" b="1">
                  <a:latin typeface="Calibri" pitchFamily="34" charset="0"/>
                  <a:cs typeface="Arial" charset="0"/>
                </a:rPr>
                <a:t>Bromsad aktivitet i nervcellen</a:t>
              </a:r>
              <a:endParaRPr lang="sv-SE" altLang="sv-SE" sz="2400" b="1">
                <a:latin typeface="Calibri" pitchFamily="34" charset="0"/>
                <a:cs typeface="Arial" charset="0"/>
              </a:endParaRPr>
            </a:p>
          </p:txBody>
        </p:sp>
        <p:sp>
          <p:nvSpPr>
            <p:cNvPr id="509" name="Uppåtvinklad 508"/>
            <p:cNvSpPr/>
            <p:nvPr/>
          </p:nvSpPr>
          <p:spPr bwMode="auto">
            <a:xfrm rot="5400000">
              <a:off x="1907221" y="4437595"/>
              <a:ext cx="1224647" cy="647618"/>
            </a:xfrm>
            <a:prstGeom prst="bentUpArrow">
              <a:avLst/>
            </a:prstGeom>
            <a:solidFill>
              <a:srgbClr val="FF3F3F"/>
            </a:solidFill>
            <a:ln w="9525" cap="flat" cmpd="sng" algn="ctr">
              <a:solidFill>
                <a:schemeClr val="tx1"/>
              </a:solidFill>
              <a:prstDash val="solid"/>
              <a:round/>
              <a:headEnd type="none" w="med" len="med"/>
              <a:tailEnd type="none" w="med" len="med"/>
            </a:ln>
            <a:effectLst/>
          </p:spPr>
          <p:txBody>
            <a:bodyPr/>
            <a:lstStyle/>
            <a:p>
              <a:pPr>
                <a:defRPr/>
              </a:pPr>
              <a:endParaRPr lang="sv-SE" b="1">
                <a:latin typeface="Arial" charset="0"/>
                <a:cs typeface="Arial" charset="0"/>
              </a:endParaRPr>
            </a:p>
          </p:txBody>
        </p:sp>
        <p:sp>
          <p:nvSpPr>
            <p:cNvPr id="510" name="Uppåtvinklad 509"/>
            <p:cNvSpPr/>
            <p:nvPr/>
          </p:nvSpPr>
          <p:spPr bwMode="auto">
            <a:xfrm rot="5400000" flipV="1">
              <a:off x="5796107" y="4437595"/>
              <a:ext cx="1224647" cy="647618"/>
            </a:xfrm>
            <a:prstGeom prst="bentUpArrow">
              <a:avLst/>
            </a:prstGeom>
            <a:solidFill>
              <a:srgbClr val="FF3F3F"/>
            </a:solidFill>
            <a:ln w="9525" cap="flat" cmpd="sng" algn="ctr">
              <a:solidFill>
                <a:schemeClr val="tx1"/>
              </a:solidFill>
              <a:prstDash val="solid"/>
              <a:round/>
              <a:headEnd type="none" w="med" len="med"/>
              <a:tailEnd type="none" w="med" len="med"/>
            </a:ln>
            <a:effectLst/>
          </p:spPr>
          <p:txBody>
            <a:bodyPr/>
            <a:lstStyle/>
            <a:p>
              <a:pPr>
                <a:defRPr/>
              </a:pPr>
              <a:endParaRPr lang="sv-SE" b="1">
                <a:latin typeface="Arial" charset="0"/>
                <a:cs typeface="Arial" charset="0"/>
              </a:endParaRPr>
            </a:p>
          </p:txBody>
        </p:sp>
      </p:grpSp>
      <p:sp>
        <p:nvSpPr>
          <p:cNvPr id="41" name="Rectangle 1026"/>
          <p:cNvSpPr txBox="1">
            <a:spLocks noChangeArrowheads="1"/>
          </p:cNvSpPr>
          <p:nvPr/>
        </p:nvSpPr>
        <p:spPr bwMode="auto">
          <a:xfrm>
            <a:off x="5795963" y="1025525"/>
            <a:ext cx="2879725" cy="792163"/>
          </a:xfrm>
          <a:prstGeom prst="rect">
            <a:avLst/>
          </a:prstGeom>
          <a:noFill/>
          <a:ln w="9525">
            <a:noFill/>
            <a:miter lim="800000"/>
            <a:headEnd/>
            <a:tailEnd/>
          </a:ln>
        </p:spPr>
        <p:txBody>
          <a:bodyPr/>
          <a:lstStyle/>
          <a:p>
            <a:pPr algn="ctr">
              <a:defRPr/>
            </a:pPr>
            <a:r>
              <a:rPr lang="en-US" sz="2400" b="1" kern="0" dirty="0" err="1">
                <a:latin typeface="Calibri" pitchFamily="34" charset="0"/>
                <a:ea typeface="+mj-ea"/>
                <a:cs typeface="Calibri" pitchFamily="34" charset="0"/>
                <a:sym typeface="Symbol" pitchFamily="18" charset="2"/>
              </a:rPr>
              <a:t>syntetiska</a:t>
            </a:r>
            <a:r>
              <a:rPr lang="en-US" sz="2400" b="1" kern="0" dirty="0">
                <a:latin typeface="Calibri" pitchFamily="34" charset="0"/>
                <a:ea typeface="+mj-ea"/>
                <a:cs typeface="Calibri" pitchFamily="34" charset="0"/>
                <a:sym typeface="Symbol" pitchFamily="18" charset="2"/>
              </a:rPr>
              <a:t> cannabinoider</a:t>
            </a:r>
          </a:p>
          <a:p>
            <a:pPr algn="ctr">
              <a:defRPr/>
            </a:pPr>
            <a:r>
              <a:rPr lang="en-US" sz="2400" b="1" kern="0" dirty="0">
                <a:latin typeface="Calibri" pitchFamily="34" charset="0"/>
                <a:ea typeface="+mj-ea"/>
                <a:cs typeface="Calibri" pitchFamily="34" charset="0"/>
                <a:sym typeface="Symbol" pitchFamily="18" charset="2"/>
              </a:rPr>
              <a:t>CB1 </a:t>
            </a:r>
            <a:r>
              <a:rPr lang="en-US" sz="2400" b="1" kern="0" dirty="0" err="1">
                <a:latin typeface="Calibri" pitchFamily="34" charset="0"/>
                <a:ea typeface="+mj-ea"/>
                <a:cs typeface="Calibri" pitchFamily="34" charset="0"/>
                <a:sym typeface="Symbol" pitchFamily="18" charset="2"/>
              </a:rPr>
              <a:t>och</a:t>
            </a:r>
            <a:r>
              <a:rPr lang="en-US" sz="2400" b="1" kern="0" dirty="0">
                <a:latin typeface="Calibri" pitchFamily="34" charset="0"/>
                <a:ea typeface="+mj-ea"/>
                <a:cs typeface="Calibri" pitchFamily="34" charset="0"/>
                <a:sym typeface="Symbol" pitchFamily="18" charset="2"/>
              </a:rPr>
              <a:t> CB2 </a:t>
            </a:r>
            <a:r>
              <a:rPr lang="en-US" sz="2400" b="1" kern="0" dirty="0" err="1">
                <a:latin typeface="Calibri" pitchFamily="34" charset="0"/>
                <a:ea typeface="+mj-ea"/>
                <a:cs typeface="Calibri" pitchFamily="34" charset="0"/>
                <a:sym typeface="Symbol" pitchFamily="18" charset="2"/>
              </a:rPr>
              <a:t>agonister</a:t>
            </a:r>
            <a:endParaRPr lang="en-US" sz="2400" b="1" kern="0" dirty="0">
              <a:latin typeface="Calibri" pitchFamily="34" charset="0"/>
              <a:ea typeface="+mj-ea"/>
              <a:cs typeface="Calibri" pitchFamily="34" charset="0"/>
            </a:endParaRPr>
          </a:p>
        </p:txBody>
      </p:sp>
      <p:sp>
        <p:nvSpPr>
          <p:cNvPr id="2" name="textruta 1"/>
          <p:cNvSpPr txBox="1"/>
          <p:nvPr/>
        </p:nvSpPr>
        <p:spPr>
          <a:xfrm>
            <a:off x="1835696" y="548680"/>
            <a:ext cx="4814138" cy="369332"/>
          </a:xfrm>
          <a:prstGeom prst="rect">
            <a:avLst/>
          </a:prstGeom>
          <a:noFill/>
        </p:spPr>
        <p:txBody>
          <a:bodyPr wrap="none" rtlCol="0">
            <a:spAutoFit/>
          </a:bodyPr>
          <a:lstStyle/>
          <a:p>
            <a:r>
              <a:rPr lang="sv-SE" b="1" dirty="0" smtClean="0"/>
              <a:t>Syntetiska </a:t>
            </a:r>
            <a:r>
              <a:rPr lang="sv-SE" b="1" dirty="0" err="1" smtClean="0"/>
              <a:t>cannabinoider</a:t>
            </a:r>
            <a:r>
              <a:rPr lang="sv-SE" b="1" dirty="0" smtClean="0"/>
              <a:t> är imitationer av THC</a:t>
            </a:r>
            <a:endParaRPr lang="sv-SE" b="1" dirty="0"/>
          </a:p>
        </p:txBody>
      </p:sp>
    </p:spTree>
    <p:extLst>
      <p:ext uri="{BB962C8B-B14F-4D97-AF65-F5344CB8AC3E}">
        <p14:creationId xmlns:p14="http://schemas.microsoft.com/office/powerpoint/2010/main" val="27470624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388938" y="1422400"/>
            <a:ext cx="7512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Char char="•"/>
            </a:pPr>
            <a:r>
              <a:rPr lang="en-GB" altLang="sv-SE" sz="2000">
                <a:latin typeface="Arial" charset="0"/>
                <a:ea typeface="MS PGothic" pitchFamily="34" charset="-128"/>
                <a:cs typeface="Arial" charset="0"/>
              </a:rPr>
              <a:t> Cannabinoiderna minskar GABA systemets hindrande funktion.</a:t>
            </a:r>
          </a:p>
        </p:txBody>
      </p:sp>
      <p:sp>
        <p:nvSpPr>
          <p:cNvPr id="32771" name="Text Box 7"/>
          <p:cNvSpPr txBox="1">
            <a:spLocks noChangeArrowheads="1"/>
          </p:cNvSpPr>
          <p:nvPr/>
        </p:nvSpPr>
        <p:spPr bwMode="auto">
          <a:xfrm>
            <a:off x="611560" y="225456"/>
            <a:ext cx="7410105"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lnSpc>
                <a:spcPct val="160000"/>
              </a:lnSpc>
              <a:spcBef>
                <a:spcPct val="0"/>
              </a:spcBef>
              <a:buClrTx/>
              <a:buSzTx/>
              <a:buFontTx/>
              <a:buNone/>
            </a:pPr>
            <a:r>
              <a:rPr lang="sv-SE" altLang="sv-SE" sz="2400" b="1" dirty="0">
                <a:latin typeface="Times New Roman" pitchFamily="18" charset="0"/>
                <a:ea typeface="MS PGothic" pitchFamily="34" charset="-128"/>
              </a:rPr>
              <a:t>Vad händer när du använder </a:t>
            </a:r>
            <a:r>
              <a:rPr lang="sv-SE" altLang="sv-SE" sz="2400" b="1" dirty="0" smtClean="0">
                <a:latin typeface="Times New Roman" pitchFamily="18" charset="0"/>
                <a:ea typeface="MS PGothic" pitchFamily="34" charset="-128"/>
              </a:rPr>
              <a:t>THC eller CB1 agonister?</a:t>
            </a:r>
            <a:endParaRPr lang="sv-SE" altLang="sv-SE" sz="2400" b="1" dirty="0">
              <a:latin typeface="Times New Roman" pitchFamily="18" charset="0"/>
              <a:ea typeface="MS PGothic" pitchFamily="34" charset="-128"/>
            </a:endParaRPr>
          </a:p>
        </p:txBody>
      </p:sp>
      <p:sp>
        <p:nvSpPr>
          <p:cNvPr id="32772" name="Text Box 6"/>
          <p:cNvSpPr txBox="1">
            <a:spLocks noChangeArrowheads="1"/>
          </p:cNvSpPr>
          <p:nvPr/>
        </p:nvSpPr>
        <p:spPr bwMode="auto">
          <a:xfrm>
            <a:off x="388938" y="2865438"/>
            <a:ext cx="67945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Char char="•"/>
            </a:pPr>
            <a:r>
              <a:rPr lang="sv-SE" altLang="sv-SE" sz="2400">
                <a:latin typeface="Times New Roman" pitchFamily="18" charset="0"/>
                <a:ea typeface="MS PGothic" pitchFamily="34" charset="-128"/>
              </a:rPr>
              <a:t> </a:t>
            </a:r>
            <a:r>
              <a:rPr lang="sv-SE" altLang="sv-SE" sz="2000">
                <a:latin typeface="Arial" charset="0"/>
                <a:ea typeface="MS PGothic" pitchFamily="34" charset="-128"/>
                <a:cs typeface="Arial" charset="0"/>
              </a:rPr>
              <a:t>Belöningssystemet har inga CB1 receptorer så dopamin </a:t>
            </a:r>
          </a:p>
          <a:p>
            <a:pPr eaLnBrk="1" hangingPunct="1">
              <a:spcBef>
                <a:spcPct val="0"/>
              </a:spcBef>
              <a:buClrTx/>
              <a:buSzTx/>
              <a:buFontTx/>
              <a:buNone/>
            </a:pPr>
            <a:r>
              <a:rPr lang="sv-SE" altLang="sv-SE" sz="2000">
                <a:latin typeface="Arial" charset="0"/>
                <a:ea typeface="MS PGothic" pitchFamily="34" charset="-128"/>
                <a:cs typeface="Arial" charset="0"/>
              </a:rPr>
              <a:t>   får där en ökad frisättning.</a:t>
            </a:r>
          </a:p>
        </p:txBody>
      </p:sp>
      <p:sp>
        <p:nvSpPr>
          <p:cNvPr id="9223" name="textruta 8"/>
          <p:cNvSpPr txBox="1">
            <a:spLocks noChangeArrowheads="1"/>
          </p:cNvSpPr>
          <p:nvPr/>
        </p:nvSpPr>
        <p:spPr bwMode="auto">
          <a:xfrm>
            <a:off x="377825" y="5043488"/>
            <a:ext cx="587212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 typeface="Arial" charset="0"/>
              <a:buChar char="•"/>
            </a:pPr>
            <a:r>
              <a:rPr lang="sv-SE" altLang="sv-SE" sz="2000" dirty="0">
                <a:latin typeface="Arial" charset="0"/>
                <a:ea typeface="MS PGothic" pitchFamily="34" charset="-128"/>
                <a:cs typeface="Arial" charset="0"/>
              </a:rPr>
              <a:t> En minskad </a:t>
            </a:r>
            <a:r>
              <a:rPr lang="sv-SE" altLang="sv-SE" sz="2000" dirty="0" smtClean="0">
                <a:latin typeface="Arial" charset="0"/>
                <a:ea typeface="MS PGothic" pitchFamily="34" charset="-128"/>
                <a:cs typeface="Arial" charset="0"/>
              </a:rPr>
              <a:t>frisättning av dopamin </a:t>
            </a:r>
            <a:r>
              <a:rPr lang="sv-SE" altLang="sv-SE" sz="2000" dirty="0">
                <a:latin typeface="Arial" charset="0"/>
                <a:ea typeface="MS PGothic" pitchFamily="34" charset="-128"/>
                <a:cs typeface="Arial" charset="0"/>
              </a:rPr>
              <a:t>i frontalloben </a:t>
            </a:r>
            <a:endParaRPr lang="sv-SE" altLang="sv-SE" sz="2000" dirty="0" smtClean="0">
              <a:latin typeface="Arial" charset="0"/>
              <a:ea typeface="MS PGothic" pitchFamily="34" charset="-128"/>
              <a:cs typeface="Arial" charset="0"/>
            </a:endParaRPr>
          </a:p>
          <a:p>
            <a:pPr eaLnBrk="1" hangingPunct="1">
              <a:spcBef>
                <a:spcPct val="0"/>
              </a:spcBef>
              <a:buClrTx/>
              <a:buSzTx/>
              <a:buNone/>
            </a:pPr>
            <a:r>
              <a:rPr lang="sv-SE" altLang="sv-SE" sz="2000" dirty="0">
                <a:latin typeface="Arial" charset="0"/>
                <a:ea typeface="MS PGothic" pitchFamily="34" charset="-128"/>
                <a:cs typeface="Arial" charset="0"/>
              </a:rPr>
              <a:t> </a:t>
            </a:r>
            <a:r>
              <a:rPr lang="sv-SE" altLang="sv-SE" sz="2000" dirty="0" smtClean="0">
                <a:latin typeface="Arial" charset="0"/>
                <a:ea typeface="MS PGothic" pitchFamily="34" charset="-128"/>
                <a:cs typeface="Arial" charset="0"/>
              </a:rPr>
              <a:t> och en nedreglering de </a:t>
            </a:r>
            <a:r>
              <a:rPr lang="sv-SE" altLang="sv-SE" sz="2000" dirty="0">
                <a:latin typeface="Arial" charset="0"/>
                <a:ea typeface="MS PGothic" pitchFamily="34" charset="-128"/>
                <a:cs typeface="Arial" charset="0"/>
              </a:rPr>
              <a:t>exekutiva funktionerna.</a:t>
            </a:r>
          </a:p>
        </p:txBody>
      </p:sp>
    </p:spTree>
    <p:extLst>
      <p:ext uri="{BB962C8B-B14F-4D97-AF65-F5344CB8AC3E}">
        <p14:creationId xmlns:p14="http://schemas.microsoft.com/office/powerpoint/2010/main" val="1472305361"/>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blinds(horizontal)">
                                      <p:cBhvr>
                                        <p:cTn id="7" dur="5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
          <p:cNvSpPr txBox="1">
            <a:spLocks noChangeArrowheads="1"/>
          </p:cNvSpPr>
          <p:nvPr/>
        </p:nvSpPr>
        <p:spPr bwMode="auto">
          <a:xfrm>
            <a:off x="704850" y="1555750"/>
            <a:ext cx="75596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Char char="•"/>
            </a:pPr>
            <a:r>
              <a:rPr lang="sv-SE" altLang="sv-SE" sz="2400" dirty="0">
                <a:latin typeface="Times New Roman" pitchFamily="18" charset="0"/>
                <a:ea typeface="MS PGothic" pitchFamily="34" charset="-128"/>
              </a:rPr>
              <a:t> </a:t>
            </a:r>
            <a:r>
              <a:rPr lang="sv-SE" altLang="sv-SE" sz="2000" dirty="0">
                <a:latin typeface="Arial" charset="0"/>
                <a:ea typeface="MS PGothic" pitchFamily="34" charset="-128"/>
                <a:cs typeface="Arial" charset="0"/>
              </a:rPr>
              <a:t>Informationsprocessen försämras oavsett hindrande </a:t>
            </a:r>
          </a:p>
          <a:p>
            <a:pPr eaLnBrk="1" hangingPunct="1">
              <a:spcBef>
                <a:spcPct val="0"/>
              </a:spcBef>
              <a:buClrTx/>
              <a:buSzTx/>
              <a:buFontTx/>
              <a:buNone/>
            </a:pPr>
            <a:r>
              <a:rPr lang="sv-SE" altLang="sv-SE" sz="2000" dirty="0">
                <a:latin typeface="Arial" charset="0"/>
                <a:ea typeface="MS PGothic" pitchFamily="34" charset="-128"/>
                <a:cs typeface="Arial" charset="0"/>
              </a:rPr>
              <a:t>   eller förstärkande påverkan, så din personliga prägel tonas ner.</a:t>
            </a:r>
          </a:p>
        </p:txBody>
      </p:sp>
      <p:sp>
        <p:nvSpPr>
          <p:cNvPr id="3" name="Text Box 3"/>
          <p:cNvSpPr txBox="1">
            <a:spLocks noChangeArrowheads="1"/>
          </p:cNvSpPr>
          <p:nvPr/>
        </p:nvSpPr>
        <p:spPr bwMode="auto">
          <a:xfrm>
            <a:off x="1106488" y="3181350"/>
            <a:ext cx="5737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Char char="•"/>
            </a:pPr>
            <a:r>
              <a:rPr lang="en-GB" altLang="sv-SE" sz="2400" dirty="0">
                <a:latin typeface="Times New Roman" pitchFamily="18" charset="0"/>
                <a:ea typeface="MS PGothic" pitchFamily="34" charset="-128"/>
              </a:rPr>
              <a:t> </a:t>
            </a:r>
            <a:r>
              <a:rPr lang="en-GB" altLang="sv-SE" sz="2000" dirty="0" err="1">
                <a:latin typeface="Arial" charset="0"/>
                <a:ea typeface="MS PGothic" pitchFamily="34" charset="-128"/>
                <a:cs typeface="Arial" charset="0"/>
              </a:rPr>
              <a:t>Det</a:t>
            </a:r>
            <a:r>
              <a:rPr lang="en-GB" altLang="sv-SE" sz="2000" dirty="0">
                <a:latin typeface="Arial" charset="0"/>
                <a:ea typeface="MS PGothic" pitchFamily="34" charset="-128"/>
                <a:cs typeface="Arial" charset="0"/>
              </a:rPr>
              <a:t> </a:t>
            </a:r>
            <a:r>
              <a:rPr lang="en-GB" altLang="sv-SE" sz="2000" dirty="0" err="1">
                <a:latin typeface="Arial" charset="0"/>
                <a:ea typeface="MS PGothic" pitchFamily="34" charset="-128"/>
                <a:cs typeface="Arial" charset="0"/>
              </a:rPr>
              <a:t>neuropsykologiska</a:t>
            </a:r>
            <a:r>
              <a:rPr lang="en-GB" altLang="sv-SE" sz="2000" dirty="0">
                <a:latin typeface="Arial" charset="0"/>
                <a:ea typeface="MS PGothic" pitchFamily="34" charset="-128"/>
                <a:cs typeface="Arial" charset="0"/>
              </a:rPr>
              <a:t> </a:t>
            </a:r>
            <a:r>
              <a:rPr lang="en-GB" altLang="sv-SE" sz="2000" dirty="0" err="1">
                <a:latin typeface="Arial" charset="0"/>
                <a:ea typeface="MS PGothic" pitchFamily="34" charset="-128"/>
                <a:cs typeface="Arial" charset="0"/>
              </a:rPr>
              <a:t>nätverket</a:t>
            </a:r>
            <a:r>
              <a:rPr lang="en-GB" altLang="sv-SE" sz="2000" dirty="0">
                <a:latin typeface="Arial" charset="0"/>
                <a:ea typeface="MS PGothic" pitchFamily="34" charset="-128"/>
                <a:cs typeface="Arial" charset="0"/>
              </a:rPr>
              <a:t> </a:t>
            </a:r>
            <a:r>
              <a:rPr lang="en-GB" altLang="sv-SE" sz="2000" dirty="0" err="1">
                <a:latin typeface="Arial" charset="0"/>
                <a:ea typeface="MS PGothic" pitchFamily="34" charset="-128"/>
                <a:cs typeface="Arial" charset="0"/>
              </a:rPr>
              <a:t>fragmenteras</a:t>
            </a:r>
            <a:r>
              <a:rPr lang="en-GB" altLang="sv-SE" sz="2000" dirty="0">
                <a:latin typeface="Arial" charset="0"/>
                <a:ea typeface="MS PGothic" pitchFamily="34" charset="-128"/>
                <a:cs typeface="Arial" charset="0"/>
              </a:rPr>
              <a:t>.</a:t>
            </a:r>
          </a:p>
        </p:txBody>
      </p:sp>
      <p:sp>
        <p:nvSpPr>
          <p:cNvPr id="4" name="Text Box 3"/>
          <p:cNvSpPr txBox="1">
            <a:spLocks noChangeArrowheads="1"/>
          </p:cNvSpPr>
          <p:nvPr/>
        </p:nvSpPr>
        <p:spPr bwMode="auto">
          <a:xfrm>
            <a:off x="1124538" y="4869160"/>
            <a:ext cx="67120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Char char="•"/>
            </a:pPr>
            <a:r>
              <a:rPr lang="en-GB" altLang="sv-SE" sz="2400" dirty="0">
                <a:latin typeface="Times New Roman" pitchFamily="18" charset="0"/>
                <a:ea typeface="MS PGothic" pitchFamily="34" charset="-128"/>
              </a:rPr>
              <a:t> </a:t>
            </a:r>
            <a:r>
              <a:rPr lang="en-GB" altLang="sv-SE" sz="2400" dirty="0" err="1" smtClean="0">
                <a:latin typeface="Times New Roman" pitchFamily="18" charset="0"/>
                <a:ea typeface="MS PGothic" pitchFamily="34" charset="-128"/>
              </a:rPr>
              <a:t>Efter</a:t>
            </a:r>
            <a:r>
              <a:rPr lang="en-GB" altLang="sv-SE" sz="2400" dirty="0" smtClean="0">
                <a:latin typeface="Times New Roman" pitchFamily="18" charset="0"/>
                <a:ea typeface="MS PGothic" pitchFamily="34" charset="-128"/>
              </a:rPr>
              <a:t> </a:t>
            </a:r>
            <a:r>
              <a:rPr lang="en-GB" altLang="sv-SE" sz="2400" dirty="0" err="1" smtClean="0">
                <a:latin typeface="Times New Roman" pitchFamily="18" charset="0"/>
                <a:ea typeface="MS PGothic" pitchFamily="34" charset="-128"/>
              </a:rPr>
              <a:t>en</a:t>
            </a:r>
            <a:r>
              <a:rPr lang="en-GB" altLang="sv-SE" sz="2400" dirty="0" smtClean="0">
                <a:latin typeface="Times New Roman" pitchFamily="18" charset="0"/>
                <a:ea typeface="MS PGothic" pitchFamily="34" charset="-128"/>
              </a:rPr>
              <a:t> </a:t>
            </a:r>
            <a:r>
              <a:rPr lang="en-GB" altLang="sv-SE" sz="2400" dirty="0" err="1" smtClean="0">
                <a:latin typeface="Times New Roman" pitchFamily="18" charset="0"/>
                <a:ea typeface="MS PGothic" pitchFamily="34" charset="-128"/>
              </a:rPr>
              <a:t>tids</a:t>
            </a:r>
            <a:r>
              <a:rPr lang="en-GB" altLang="sv-SE" sz="2400" dirty="0" smtClean="0">
                <a:latin typeface="Times New Roman" pitchFamily="18" charset="0"/>
                <a:ea typeface="MS PGothic" pitchFamily="34" charset="-128"/>
              </a:rPr>
              <a:t> </a:t>
            </a:r>
            <a:r>
              <a:rPr lang="en-GB" altLang="sv-SE" sz="2400" dirty="0" err="1" smtClean="0">
                <a:latin typeface="Times New Roman" pitchFamily="18" charset="0"/>
                <a:ea typeface="MS PGothic" pitchFamily="34" charset="-128"/>
              </a:rPr>
              <a:t>regelbunden</a:t>
            </a:r>
            <a:r>
              <a:rPr lang="en-GB" altLang="sv-SE" sz="2400" dirty="0" smtClean="0">
                <a:latin typeface="Times New Roman" pitchFamily="18" charset="0"/>
                <a:ea typeface="MS PGothic" pitchFamily="34" charset="-128"/>
              </a:rPr>
              <a:t> </a:t>
            </a:r>
            <a:r>
              <a:rPr lang="en-GB" altLang="sv-SE" sz="2400" dirty="0" err="1" smtClean="0">
                <a:latin typeface="Times New Roman" pitchFamily="18" charset="0"/>
                <a:ea typeface="MS PGothic" pitchFamily="34" charset="-128"/>
              </a:rPr>
              <a:t>användning</a:t>
            </a:r>
            <a:endParaRPr lang="en-GB" altLang="sv-SE" sz="2400" dirty="0" smtClean="0">
              <a:latin typeface="Times New Roman" pitchFamily="18" charset="0"/>
              <a:ea typeface="MS PGothic" pitchFamily="34" charset="-128"/>
            </a:endParaRPr>
          </a:p>
          <a:p>
            <a:pPr eaLnBrk="1" hangingPunct="1">
              <a:spcBef>
                <a:spcPct val="50000"/>
              </a:spcBef>
              <a:buClrTx/>
              <a:buSzTx/>
              <a:buNone/>
            </a:pPr>
            <a:r>
              <a:rPr lang="en-GB" altLang="sv-SE" sz="2400" dirty="0">
                <a:latin typeface="Times New Roman" pitchFamily="18" charset="0"/>
                <a:ea typeface="MS PGothic" pitchFamily="34" charset="-128"/>
                <a:cs typeface="Arial" charset="0"/>
              </a:rPr>
              <a:t> </a:t>
            </a:r>
            <a:r>
              <a:rPr lang="en-GB" altLang="sv-SE" sz="2400" dirty="0" err="1" smtClean="0">
                <a:latin typeface="Times New Roman" pitchFamily="18" charset="0"/>
                <a:ea typeface="MS PGothic" pitchFamily="34" charset="-128"/>
                <a:cs typeface="Arial" charset="0"/>
              </a:rPr>
              <a:t>uppstår</a:t>
            </a:r>
            <a:r>
              <a:rPr lang="en-GB" altLang="sv-SE" sz="2400" dirty="0" smtClean="0">
                <a:latin typeface="Times New Roman" pitchFamily="18" charset="0"/>
                <a:ea typeface="MS PGothic" pitchFamily="34" charset="-128"/>
                <a:cs typeface="Arial" charset="0"/>
              </a:rPr>
              <a:t> p</a:t>
            </a:r>
            <a:r>
              <a:rPr lang="en-GB" altLang="sv-SE" sz="2000" dirty="0" smtClean="0">
                <a:latin typeface="Arial" charset="0"/>
                <a:ea typeface="MS PGothic" pitchFamily="34" charset="-128"/>
                <a:cs typeface="Arial" charset="0"/>
              </a:rPr>
              <a:t>roblem med </a:t>
            </a:r>
            <a:r>
              <a:rPr lang="en-GB" altLang="sv-SE" sz="2000" dirty="0" err="1" smtClean="0">
                <a:latin typeface="Arial" charset="0"/>
                <a:ea typeface="MS PGothic" pitchFamily="34" charset="-128"/>
                <a:cs typeface="Arial" charset="0"/>
              </a:rPr>
              <a:t>dopamin</a:t>
            </a:r>
            <a:r>
              <a:rPr lang="en-GB" altLang="sv-SE" sz="2000" dirty="0" smtClean="0">
                <a:latin typeface="Arial" charset="0"/>
                <a:ea typeface="MS PGothic" pitchFamily="34" charset="-128"/>
                <a:cs typeface="Arial" charset="0"/>
              </a:rPr>
              <a:t> </a:t>
            </a:r>
            <a:r>
              <a:rPr lang="en-GB" altLang="sv-SE" sz="2000" dirty="0" err="1" smtClean="0">
                <a:latin typeface="Arial" charset="0"/>
                <a:ea typeface="MS PGothic" pitchFamily="34" charset="-128"/>
                <a:cs typeface="Arial" charset="0"/>
              </a:rPr>
              <a:t>återupptagningspumpen</a:t>
            </a:r>
            <a:r>
              <a:rPr lang="en-GB" altLang="sv-SE" sz="2000" dirty="0" smtClean="0">
                <a:latin typeface="Arial" charset="0"/>
                <a:ea typeface="MS PGothic" pitchFamily="34" charset="-128"/>
                <a:cs typeface="Arial" charset="0"/>
              </a:rPr>
              <a:t>.</a:t>
            </a:r>
            <a:endParaRPr lang="en-GB" altLang="sv-SE" sz="2000" dirty="0">
              <a:latin typeface="Arial" charset="0"/>
              <a:ea typeface="MS PGothic" pitchFamily="34" charset="-128"/>
              <a:cs typeface="Arial" charset="0"/>
            </a:endParaRPr>
          </a:p>
        </p:txBody>
      </p:sp>
    </p:spTree>
    <p:extLst>
      <p:ext uri="{BB962C8B-B14F-4D97-AF65-F5344CB8AC3E}">
        <p14:creationId xmlns:p14="http://schemas.microsoft.com/office/powerpoint/2010/main" val="5568811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ktangel 3"/>
          <p:cNvSpPr>
            <a:spLocks noChangeArrowheads="1"/>
          </p:cNvSpPr>
          <p:nvPr/>
        </p:nvSpPr>
        <p:spPr bwMode="auto">
          <a:xfrm>
            <a:off x="827088" y="260350"/>
            <a:ext cx="76327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altLang="sv-SE" b="1"/>
              <a:t>Cannabis Use is Quantitatively Associated with Nucleus</a:t>
            </a:r>
          </a:p>
          <a:p>
            <a:pPr eaLnBrk="1" hangingPunct="1"/>
            <a:r>
              <a:rPr lang="en-US" altLang="sv-SE" b="1"/>
              <a:t>Accumbens and Amygdala Abnormalities in Young Adult</a:t>
            </a:r>
          </a:p>
          <a:p>
            <a:pPr eaLnBrk="1" hangingPunct="1"/>
            <a:r>
              <a:rPr lang="sv-SE" altLang="sv-SE" b="1"/>
              <a:t>Recreational Users. Jodi M. Gilman et al.,</a:t>
            </a:r>
            <a:r>
              <a:rPr lang="en-US" altLang="sv-SE"/>
              <a:t> </a:t>
            </a:r>
          </a:p>
          <a:p>
            <a:pPr eaLnBrk="1" hangingPunct="1"/>
            <a:r>
              <a:rPr lang="en-US" altLang="sv-SE"/>
              <a:t>The Journal of Neuroscience, April 16, 2014 • 34(16):5529 –5538</a:t>
            </a:r>
            <a:endParaRPr lang="sv-SE" altLang="sv-SE"/>
          </a:p>
        </p:txBody>
      </p:sp>
      <p:sp>
        <p:nvSpPr>
          <p:cNvPr id="5" name="textruta 4"/>
          <p:cNvSpPr txBox="1">
            <a:spLocks noChangeArrowheads="1"/>
          </p:cNvSpPr>
          <p:nvPr/>
        </p:nvSpPr>
        <p:spPr bwMode="auto">
          <a:xfrm>
            <a:off x="323850" y="2906713"/>
            <a:ext cx="6554788"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b="1"/>
              <a:t>Amygdala</a:t>
            </a:r>
            <a:r>
              <a:rPr lang="sv-SE" altLang="sv-SE"/>
              <a:t> utgör en del av limbiska systemet och tros ha en funktion </a:t>
            </a:r>
          </a:p>
          <a:p>
            <a:pPr eaLnBrk="1" hangingPunct="1"/>
            <a:r>
              <a:rPr lang="sv-SE" altLang="sv-SE"/>
              <a:t>vid uppkomsten av såväl fruktan som njutning och därigenom </a:t>
            </a:r>
          </a:p>
          <a:p>
            <a:pPr eaLnBrk="1" hangingPunct="1"/>
            <a:r>
              <a:rPr lang="sv-SE" altLang="sv-SE"/>
              <a:t>spela en viktig roll för patologiska tillstånd som </a:t>
            </a:r>
          </a:p>
          <a:p>
            <a:pPr eaLnBrk="1" hangingPunct="1"/>
            <a:r>
              <a:rPr lang="sv-SE" altLang="sv-SE"/>
              <a:t>aggression, ångest, autism, depression, narkolepsi, paniksyndrom,</a:t>
            </a:r>
          </a:p>
          <a:p>
            <a:pPr eaLnBrk="1" hangingPunct="1"/>
            <a:r>
              <a:rPr lang="sv-SE" altLang="sv-SE"/>
              <a:t> posttraumatisk stress och olika fobier.</a:t>
            </a:r>
          </a:p>
        </p:txBody>
      </p:sp>
      <p:sp>
        <p:nvSpPr>
          <p:cNvPr id="6" name="textruta 5"/>
          <p:cNvSpPr txBox="1">
            <a:spLocks noChangeArrowheads="1"/>
          </p:cNvSpPr>
          <p:nvPr/>
        </p:nvSpPr>
        <p:spPr bwMode="auto">
          <a:xfrm>
            <a:off x="323850" y="1730375"/>
            <a:ext cx="79438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b="1"/>
              <a:t>Accumbenskärnan</a:t>
            </a:r>
            <a:r>
              <a:rPr lang="sv-SE" altLang="sv-SE"/>
              <a:t> ingår i hjärnans belöningssystem och är involverad vid </a:t>
            </a:r>
          </a:p>
          <a:p>
            <a:pPr eaLnBrk="1" hangingPunct="1"/>
            <a:r>
              <a:rPr lang="sv-SE" altLang="sv-SE"/>
              <a:t>drogberoende och tros även vara inblandad i hur vi med exempelvis ansiktsuttryck </a:t>
            </a:r>
          </a:p>
          <a:p>
            <a:pPr eaLnBrk="1" hangingPunct="1"/>
            <a:r>
              <a:rPr lang="sv-SE" altLang="sv-SE"/>
              <a:t>och kroppsspråk kan förmedla olika känslolägen.</a:t>
            </a:r>
          </a:p>
        </p:txBody>
      </p:sp>
      <p:sp>
        <p:nvSpPr>
          <p:cNvPr id="7" name="textruta 6"/>
          <p:cNvSpPr txBox="1">
            <a:spLocks noChangeArrowheads="1"/>
          </p:cNvSpPr>
          <p:nvPr/>
        </p:nvSpPr>
        <p:spPr bwMode="auto">
          <a:xfrm>
            <a:off x="323850" y="4797425"/>
            <a:ext cx="638651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dirty="0" err="1"/>
              <a:t>These</a:t>
            </a:r>
            <a:r>
              <a:rPr lang="sv-SE" altLang="sv-SE" dirty="0"/>
              <a:t> </a:t>
            </a:r>
            <a:r>
              <a:rPr lang="en-US" altLang="sv-SE" dirty="0"/>
              <a:t>data suggest that marijuana exposure, even in young </a:t>
            </a:r>
          </a:p>
          <a:p>
            <a:pPr eaLnBrk="1" hangingPunct="1"/>
            <a:r>
              <a:rPr lang="en-US" altLang="sv-SE" dirty="0"/>
              <a:t>recreational users, is associated with exposure-dependent </a:t>
            </a:r>
          </a:p>
          <a:p>
            <a:pPr eaLnBrk="1" hangingPunct="1"/>
            <a:r>
              <a:rPr lang="en-US" altLang="sv-SE" dirty="0"/>
              <a:t>alterations of the neural matrix of core reward structures </a:t>
            </a:r>
          </a:p>
          <a:p>
            <a:pPr eaLnBrk="1" hangingPunct="1"/>
            <a:r>
              <a:rPr lang="en-US" altLang="sv-SE" dirty="0"/>
              <a:t>and is consistent with animal studies of changes in </a:t>
            </a:r>
          </a:p>
          <a:p>
            <a:pPr eaLnBrk="1" hangingPunct="1"/>
            <a:r>
              <a:rPr lang="en-US" altLang="sv-SE" dirty="0"/>
              <a:t>dendritic </a:t>
            </a:r>
            <a:r>
              <a:rPr lang="en-US" altLang="sv-SE" dirty="0" err="1"/>
              <a:t>arborization</a:t>
            </a:r>
            <a:r>
              <a:rPr lang="en-US" altLang="sv-SE" dirty="0"/>
              <a:t> (</a:t>
            </a:r>
            <a:r>
              <a:rPr lang="en-US" altLang="sv-SE" dirty="0" err="1"/>
              <a:t>förgreningar</a:t>
            </a:r>
            <a:r>
              <a:rPr lang="en-US" altLang="sv-SE" dirty="0"/>
              <a:t>).</a:t>
            </a:r>
            <a:endParaRPr lang="sv-SE" altLang="sv-SE" dirty="0"/>
          </a:p>
        </p:txBody>
      </p:sp>
      <p:sp>
        <p:nvSpPr>
          <p:cNvPr id="2" name="textruta 1"/>
          <p:cNvSpPr txBox="1"/>
          <p:nvPr/>
        </p:nvSpPr>
        <p:spPr>
          <a:xfrm>
            <a:off x="467544" y="6453336"/>
            <a:ext cx="1832553" cy="369332"/>
          </a:xfrm>
          <a:prstGeom prst="rect">
            <a:avLst/>
          </a:prstGeom>
          <a:noFill/>
        </p:spPr>
        <p:txBody>
          <a:bodyPr wrap="none" rtlCol="0">
            <a:spAutoFit/>
          </a:bodyPr>
          <a:lstStyle/>
          <a:p>
            <a:r>
              <a:rPr lang="sv-SE" dirty="0" smtClean="0">
                <a:solidFill>
                  <a:srgbClr val="C00000"/>
                </a:solidFill>
              </a:rPr>
              <a:t>En dag per vecka</a:t>
            </a:r>
            <a:endParaRPr lang="sv-SE" dirty="0">
              <a:solidFill>
                <a:srgbClr val="C00000"/>
              </a:solidFill>
            </a:endParaRPr>
          </a:p>
        </p:txBody>
      </p:sp>
    </p:spTree>
    <p:extLst>
      <p:ext uri="{BB962C8B-B14F-4D97-AF65-F5344CB8AC3E}">
        <p14:creationId xmlns:p14="http://schemas.microsoft.com/office/powerpoint/2010/main" val="2092318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1602" name="Object 2"/>
          <p:cNvGraphicFramePr>
            <a:graphicFrameLocks noChangeAspect="1"/>
          </p:cNvGraphicFramePr>
          <p:nvPr>
            <p:extLst>
              <p:ext uri="{D42A27DB-BD31-4B8C-83A1-F6EECF244321}">
                <p14:modId xmlns:p14="http://schemas.microsoft.com/office/powerpoint/2010/main" val="864934027"/>
              </p:ext>
            </p:extLst>
          </p:nvPr>
        </p:nvGraphicFramePr>
        <p:xfrm>
          <a:off x="609600" y="609600"/>
          <a:ext cx="8002588" cy="5400675"/>
        </p:xfrm>
        <a:graphic>
          <a:graphicData uri="http://schemas.openxmlformats.org/presentationml/2006/ole">
            <mc:AlternateContent xmlns:mc="http://schemas.openxmlformats.org/markup-compatibility/2006">
              <mc:Choice xmlns:v="urn:schemas-microsoft-com:vml" Requires="v">
                <p:oleObj spid="_x0000_s7358" name="Photo Editor-foto" r:id="rId5" imgW="6857143" imgH="4629796" progId="">
                  <p:embed/>
                </p:oleObj>
              </mc:Choice>
              <mc:Fallback>
                <p:oleObj name="Photo Editor-foto" r:id="rId5" imgW="6857143" imgH="4629796"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609600"/>
                        <a:ext cx="8002588"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1603" name="Line 3"/>
          <p:cNvSpPr>
            <a:spLocks noChangeShapeType="1"/>
          </p:cNvSpPr>
          <p:nvPr/>
        </p:nvSpPr>
        <p:spPr bwMode="auto">
          <a:xfrm>
            <a:off x="2195513" y="2636838"/>
            <a:ext cx="2160587" cy="720725"/>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281604" name="Line 4"/>
          <p:cNvSpPr>
            <a:spLocks noChangeShapeType="1"/>
          </p:cNvSpPr>
          <p:nvPr/>
        </p:nvSpPr>
        <p:spPr bwMode="auto">
          <a:xfrm flipH="1" flipV="1">
            <a:off x="2268538" y="2492375"/>
            <a:ext cx="2374900" cy="360363"/>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281605" name="Line 5"/>
          <p:cNvSpPr>
            <a:spLocks noChangeShapeType="1"/>
          </p:cNvSpPr>
          <p:nvPr/>
        </p:nvSpPr>
        <p:spPr bwMode="auto">
          <a:xfrm>
            <a:off x="3048000" y="1447800"/>
            <a:ext cx="84138" cy="190976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sv-SE"/>
          </a:p>
        </p:txBody>
      </p:sp>
      <p:sp>
        <p:nvSpPr>
          <p:cNvPr id="281606" name="Oval 6"/>
          <p:cNvSpPr>
            <a:spLocks noChangeArrowheads="1"/>
          </p:cNvSpPr>
          <p:nvPr/>
        </p:nvSpPr>
        <p:spPr bwMode="auto">
          <a:xfrm>
            <a:off x="2743200" y="1600200"/>
            <a:ext cx="609600" cy="533400"/>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sv-SE" altLang="sv-SE" sz="1800">
              <a:latin typeface="Arial" charset="0"/>
            </a:endParaRPr>
          </a:p>
        </p:txBody>
      </p:sp>
      <p:sp>
        <p:nvSpPr>
          <p:cNvPr id="281607" name="Text Box 7"/>
          <p:cNvSpPr txBox="1">
            <a:spLocks noChangeArrowheads="1"/>
          </p:cNvSpPr>
          <p:nvPr/>
        </p:nvSpPr>
        <p:spPr bwMode="auto">
          <a:xfrm>
            <a:off x="1371600" y="152400"/>
            <a:ext cx="55006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n-GB" altLang="sv-SE" sz="2000">
                <a:solidFill>
                  <a:srgbClr val="C00000"/>
                </a:solidFill>
                <a:latin typeface="Arial" charset="0"/>
              </a:rPr>
              <a:t>Det neuropsykologiska nätverket fragmenteras</a:t>
            </a:r>
            <a:r>
              <a:rPr lang="en-GB" altLang="sv-SE" sz="2000">
                <a:latin typeface="Arial" charset="0"/>
              </a:rPr>
              <a:t>.</a:t>
            </a:r>
          </a:p>
        </p:txBody>
      </p:sp>
      <p:sp>
        <p:nvSpPr>
          <p:cNvPr id="281608" name="Text Box 8"/>
          <p:cNvSpPr txBox="1">
            <a:spLocks noChangeArrowheads="1"/>
          </p:cNvSpPr>
          <p:nvPr/>
        </p:nvSpPr>
        <p:spPr bwMode="auto">
          <a:xfrm>
            <a:off x="593725" y="869950"/>
            <a:ext cx="1822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sz="1800">
                <a:solidFill>
                  <a:schemeClr val="bg1"/>
                </a:solidFill>
                <a:latin typeface="Arial" charset="0"/>
              </a:rPr>
              <a:t>Anterior Cingule</a:t>
            </a:r>
          </a:p>
        </p:txBody>
      </p:sp>
      <p:sp>
        <p:nvSpPr>
          <p:cNvPr id="281609" name="Line 9"/>
          <p:cNvSpPr>
            <a:spLocks noChangeShapeType="1"/>
          </p:cNvSpPr>
          <p:nvPr/>
        </p:nvSpPr>
        <p:spPr bwMode="auto">
          <a:xfrm>
            <a:off x="1219200" y="1219200"/>
            <a:ext cx="17526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281610" name="Line 10"/>
          <p:cNvSpPr>
            <a:spLocks noChangeShapeType="1"/>
          </p:cNvSpPr>
          <p:nvPr/>
        </p:nvSpPr>
        <p:spPr bwMode="auto">
          <a:xfrm flipH="1" flipV="1">
            <a:off x="3200400" y="1981200"/>
            <a:ext cx="7620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281611" name="Line 11"/>
          <p:cNvSpPr>
            <a:spLocks noChangeShapeType="1"/>
          </p:cNvSpPr>
          <p:nvPr/>
        </p:nvSpPr>
        <p:spPr bwMode="auto">
          <a:xfrm flipH="1">
            <a:off x="2133600" y="1905000"/>
            <a:ext cx="9144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43020" name="Oval 12"/>
          <p:cNvSpPr>
            <a:spLocks noChangeArrowheads="1"/>
          </p:cNvSpPr>
          <p:nvPr/>
        </p:nvSpPr>
        <p:spPr bwMode="auto">
          <a:xfrm>
            <a:off x="1403350" y="1555750"/>
            <a:ext cx="1439863" cy="2160588"/>
          </a:xfrm>
          <a:prstGeom prst="ellipse">
            <a:avLst/>
          </a:prstGeom>
          <a:solidFill>
            <a:schemeClr val="bg1"/>
          </a:solidFill>
          <a:ln w="9525">
            <a:solidFill>
              <a:schemeClr val="tx1"/>
            </a:solidFill>
            <a:round/>
            <a:headEnd/>
            <a:tailEnd/>
          </a:ln>
        </p:spPr>
        <p:txBody>
          <a:bodyPr wrap="none" anchor="ct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sv-SE" altLang="sv-SE" sz="1800">
              <a:latin typeface="Arial" charset="0"/>
            </a:endParaRPr>
          </a:p>
        </p:txBody>
      </p:sp>
      <p:sp>
        <p:nvSpPr>
          <p:cNvPr id="43021" name="Oval 13"/>
          <p:cNvSpPr>
            <a:spLocks noChangeArrowheads="1"/>
          </p:cNvSpPr>
          <p:nvPr/>
        </p:nvSpPr>
        <p:spPr bwMode="auto">
          <a:xfrm>
            <a:off x="3059113" y="2924175"/>
            <a:ext cx="2089150" cy="1225550"/>
          </a:xfrm>
          <a:prstGeom prst="ellipse">
            <a:avLst/>
          </a:prstGeom>
          <a:gradFill rotWithShape="1">
            <a:gsLst>
              <a:gs pos="0">
                <a:srgbClr val="FF6600"/>
              </a:gs>
              <a:gs pos="100000">
                <a:srgbClr val="762F00"/>
              </a:gs>
            </a:gsLst>
            <a:lin ang="5400000" scaled="1"/>
          </a:gradFill>
          <a:ln w="9525">
            <a:solidFill>
              <a:srgbClr val="FF6600"/>
            </a:solidFill>
            <a:round/>
            <a:headEnd/>
            <a:tailEnd/>
          </a:ln>
        </p:spPr>
        <p:txBody>
          <a:bodyPr wrap="none" anchor="ct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sv-SE" altLang="sv-SE" sz="1800" dirty="0">
              <a:latin typeface="Arial" charset="0"/>
            </a:endParaRPr>
          </a:p>
        </p:txBody>
      </p:sp>
      <p:sp>
        <p:nvSpPr>
          <p:cNvPr id="43022" name="Line 14"/>
          <p:cNvSpPr>
            <a:spLocks noChangeShapeType="1"/>
          </p:cNvSpPr>
          <p:nvPr/>
        </p:nvSpPr>
        <p:spPr bwMode="auto">
          <a:xfrm flipV="1">
            <a:off x="3563938" y="3284538"/>
            <a:ext cx="647700" cy="2449512"/>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17423" name="Text Box 15"/>
          <p:cNvSpPr txBox="1">
            <a:spLocks noChangeArrowheads="1"/>
          </p:cNvSpPr>
          <p:nvPr/>
        </p:nvSpPr>
        <p:spPr bwMode="auto">
          <a:xfrm>
            <a:off x="3016250" y="5681663"/>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sz="1800">
                <a:solidFill>
                  <a:schemeClr val="bg1"/>
                </a:solidFill>
                <a:latin typeface="Arial" charset="0"/>
              </a:rPr>
              <a:t>Input</a:t>
            </a:r>
          </a:p>
        </p:txBody>
      </p:sp>
      <p:sp>
        <p:nvSpPr>
          <p:cNvPr id="43024" name="Line 16"/>
          <p:cNvSpPr>
            <a:spLocks noChangeShapeType="1"/>
          </p:cNvSpPr>
          <p:nvPr/>
        </p:nvSpPr>
        <p:spPr bwMode="auto">
          <a:xfrm flipH="1">
            <a:off x="1042988" y="2420938"/>
            <a:ext cx="1512887" cy="1223962"/>
          </a:xfrm>
          <a:prstGeom prst="line">
            <a:avLst/>
          </a:prstGeom>
          <a:noFill/>
          <a:ln w="381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sv-SE"/>
          </a:p>
        </p:txBody>
      </p:sp>
      <p:sp>
        <p:nvSpPr>
          <p:cNvPr id="17425" name="Text Box 17"/>
          <p:cNvSpPr txBox="1">
            <a:spLocks noChangeArrowheads="1"/>
          </p:cNvSpPr>
          <p:nvPr/>
        </p:nvSpPr>
        <p:spPr bwMode="auto">
          <a:xfrm>
            <a:off x="611188" y="3644900"/>
            <a:ext cx="869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sz="1800">
                <a:solidFill>
                  <a:schemeClr val="bg1"/>
                </a:solidFill>
                <a:latin typeface="Arial" charset="0"/>
              </a:rPr>
              <a:t>Output</a:t>
            </a:r>
          </a:p>
        </p:txBody>
      </p:sp>
      <p:sp>
        <p:nvSpPr>
          <p:cNvPr id="18" name="Text Box 3"/>
          <p:cNvSpPr txBox="1">
            <a:spLocks noChangeArrowheads="1"/>
          </p:cNvSpPr>
          <p:nvPr/>
        </p:nvSpPr>
        <p:spPr bwMode="auto">
          <a:xfrm>
            <a:off x="107950" y="4246563"/>
            <a:ext cx="3240088"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Char char="•"/>
            </a:pPr>
            <a:r>
              <a:rPr lang="sv-SE" altLang="sv-SE" sz="1600" b="1">
                <a:solidFill>
                  <a:srgbClr val="FF6600"/>
                </a:solidFill>
                <a:latin typeface="Times New Roman" pitchFamily="18" charset="0"/>
              </a:rPr>
              <a:t>  förmågan att hantera komplex information,</a:t>
            </a:r>
          </a:p>
          <a:p>
            <a:pPr eaLnBrk="1" hangingPunct="1">
              <a:spcBef>
                <a:spcPct val="0"/>
              </a:spcBef>
              <a:buClrTx/>
              <a:buSzTx/>
              <a:buFontTx/>
              <a:buChar char="•"/>
            </a:pPr>
            <a:r>
              <a:rPr lang="sv-SE" altLang="sv-SE" sz="1600" b="1">
                <a:solidFill>
                  <a:srgbClr val="FF6600"/>
                </a:solidFill>
                <a:latin typeface="Times New Roman" pitchFamily="18" charset="0"/>
              </a:rPr>
              <a:t>  förmåga att planera, att ha ett tidsperspektiv, </a:t>
            </a:r>
          </a:p>
          <a:p>
            <a:pPr eaLnBrk="1" hangingPunct="1">
              <a:spcBef>
                <a:spcPct val="0"/>
              </a:spcBef>
              <a:buClrTx/>
              <a:buSzTx/>
              <a:buFontTx/>
              <a:buChar char="•"/>
            </a:pPr>
            <a:r>
              <a:rPr lang="sv-SE" altLang="sv-SE" sz="1600" b="1">
                <a:solidFill>
                  <a:srgbClr val="FF6600"/>
                </a:solidFill>
                <a:latin typeface="Times New Roman" pitchFamily="18" charset="0"/>
              </a:rPr>
              <a:t>  att vara benägen att tolka andras motiv och åsikter, </a:t>
            </a:r>
          </a:p>
          <a:p>
            <a:pPr eaLnBrk="1" hangingPunct="1">
              <a:spcBef>
                <a:spcPct val="0"/>
              </a:spcBef>
              <a:buClrTx/>
              <a:buSzTx/>
              <a:buFontTx/>
              <a:buChar char="•"/>
            </a:pPr>
            <a:r>
              <a:rPr lang="sv-SE" altLang="sv-SE" sz="1600" b="1">
                <a:solidFill>
                  <a:srgbClr val="FF6600"/>
                </a:solidFill>
                <a:latin typeface="Times New Roman" pitchFamily="18" charset="0"/>
              </a:rPr>
              <a:t>  självkritik och känslomässighet</a:t>
            </a:r>
          </a:p>
        </p:txBody>
      </p:sp>
      <p:sp>
        <p:nvSpPr>
          <p:cNvPr id="19" name="Text Box 3"/>
          <p:cNvSpPr txBox="1">
            <a:spLocks noChangeArrowheads="1"/>
          </p:cNvSpPr>
          <p:nvPr/>
        </p:nvSpPr>
        <p:spPr bwMode="auto">
          <a:xfrm>
            <a:off x="3673475" y="5735638"/>
            <a:ext cx="26987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Char char="•"/>
            </a:pPr>
            <a:r>
              <a:rPr lang="sv-SE" altLang="sv-SE" sz="1600">
                <a:solidFill>
                  <a:srgbClr val="FF6600"/>
                </a:solidFill>
                <a:latin typeface="Times New Roman" pitchFamily="18" charset="0"/>
              </a:rPr>
              <a:t>  koncentrationen, </a:t>
            </a:r>
          </a:p>
          <a:p>
            <a:pPr eaLnBrk="1" hangingPunct="1">
              <a:spcBef>
                <a:spcPct val="0"/>
              </a:spcBef>
              <a:buClrTx/>
              <a:buSzTx/>
              <a:buFontTx/>
              <a:buChar char="•"/>
            </a:pPr>
            <a:r>
              <a:rPr lang="sv-SE" altLang="sv-SE" sz="1600">
                <a:solidFill>
                  <a:srgbClr val="FF6600"/>
                </a:solidFill>
                <a:latin typeface="Times New Roman" pitchFamily="18" charset="0"/>
              </a:rPr>
              <a:t>  uppmärksamheten, </a:t>
            </a:r>
          </a:p>
          <a:p>
            <a:pPr eaLnBrk="1" hangingPunct="1">
              <a:spcBef>
                <a:spcPct val="0"/>
              </a:spcBef>
              <a:buClrTx/>
              <a:buSzTx/>
              <a:buFontTx/>
              <a:buChar char="•"/>
            </a:pPr>
            <a:r>
              <a:rPr lang="sv-SE" altLang="sv-SE" sz="1600">
                <a:solidFill>
                  <a:srgbClr val="FF6600"/>
                </a:solidFill>
                <a:latin typeface="Times New Roman" pitchFamily="18" charset="0"/>
              </a:rPr>
              <a:t> förmågan att lagra och </a:t>
            </a:r>
          </a:p>
          <a:p>
            <a:pPr eaLnBrk="1" hangingPunct="1">
              <a:spcBef>
                <a:spcPct val="0"/>
              </a:spcBef>
              <a:buClrTx/>
              <a:buSzTx/>
              <a:buFontTx/>
              <a:buChar char="•"/>
            </a:pPr>
            <a:r>
              <a:rPr lang="sv-SE" altLang="sv-SE" sz="1600">
                <a:solidFill>
                  <a:srgbClr val="FF6600"/>
                </a:solidFill>
                <a:latin typeface="Times New Roman" pitchFamily="18" charset="0"/>
              </a:rPr>
              <a:t>  att bearbeta ny information. </a:t>
            </a:r>
          </a:p>
        </p:txBody>
      </p:sp>
      <p:sp>
        <p:nvSpPr>
          <p:cNvPr id="20" name="Ellips 19"/>
          <p:cNvSpPr/>
          <p:nvPr/>
        </p:nvSpPr>
        <p:spPr>
          <a:xfrm>
            <a:off x="3276600" y="3573463"/>
            <a:ext cx="358775" cy="287337"/>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solidFill>
                <a:srgbClr val="FF6600"/>
              </a:solidFill>
            </a:endParaRPr>
          </a:p>
        </p:txBody>
      </p:sp>
      <p:sp>
        <p:nvSpPr>
          <p:cNvPr id="21" name="textruta 20"/>
          <p:cNvSpPr txBox="1">
            <a:spLocks noChangeArrowheads="1"/>
          </p:cNvSpPr>
          <p:nvPr/>
        </p:nvSpPr>
        <p:spPr bwMode="auto">
          <a:xfrm>
            <a:off x="2900363" y="3789363"/>
            <a:ext cx="10953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sz="1600">
                <a:latin typeface="Arial" charset="0"/>
              </a:rPr>
              <a:t>Amygdala</a:t>
            </a:r>
          </a:p>
        </p:txBody>
      </p:sp>
      <p:pic>
        <p:nvPicPr>
          <p:cNvPr id="11288" name="Picture 24" descr="C:\Program Files\Microsoft Office\MEDIA\OFFICE14\Bullets\BD21398_.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46600" y="839788"/>
            <a:ext cx="1330325" cy="133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p:cNvSpPr txBox="1"/>
          <p:nvPr/>
        </p:nvSpPr>
        <p:spPr>
          <a:xfrm>
            <a:off x="3604063" y="3338876"/>
            <a:ext cx="466794" cy="369332"/>
          </a:xfrm>
          <a:prstGeom prst="rect">
            <a:avLst/>
          </a:prstGeom>
          <a:noFill/>
        </p:spPr>
        <p:txBody>
          <a:bodyPr wrap="none" rtlCol="0">
            <a:spAutoFit/>
          </a:bodyPr>
          <a:lstStyle/>
          <a:p>
            <a:r>
              <a:rPr lang="sv-SE" dirty="0" smtClean="0"/>
              <a:t>NA</a:t>
            </a:r>
            <a:endParaRPr lang="sv-SE" dirty="0"/>
          </a:p>
        </p:txBody>
      </p:sp>
      <p:sp>
        <p:nvSpPr>
          <p:cNvPr id="4" name="textruta 3"/>
          <p:cNvSpPr txBox="1"/>
          <p:nvPr/>
        </p:nvSpPr>
        <p:spPr>
          <a:xfrm>
            <a:off x="3887788" y="1600200"/>
            <a:ext cx="184731" cy="369332"/>
          </a:xfrm>
          <a:prstGeom prst="rect">
            <a:avLst/>
          </a:prstGeom>
          <a:noFill/>
        </p:spPr>
        <p:txBody>
          <a:bodyPr wrap="none" rtlCol="0">
            <a:spAutoFit/>
          </a:bodyPr>
          <a:lstStyle/>
          <a:p>
            <a:endParaRPr lang="sv-SE"/>
          </a:p>
        </p:txBody>
      </p:sp>
      <p:sp>
        <p:nvSpPr>
          <p:cNvPr id="5" name="textruta 4"/>
          <p:cNvSpPr txBox="1"/>
          <p:nvPr/>
        </p:nvSpPr>
        <p:spPr>
          <a:xfrm>
            <a:off x="3887788" y="1555750"/>
            <a:ext cx="184731" cy="369332"/>
          </a:xfrm>
          <a:prstGeom prst="rect">
            <a:avLst/>
          </a:prstGeom>
          <a:noFill/>
        </p:spPr>
        <p:txBody>
          <a:bodyPr wrap="none" rtlCol="0">
            <a:spAutoFit/>
          </a:bodyPr>
          <a:lstStyle/>
          <a:p>
            <a:endParaRPr lang="sv-SE"/>
          </a:p>
        </p:txBody>
      </p:sp>
      <p:sp>
        <p:nvSpPr>
          <p:cNvPr id="6" name="textruta 5"/>
          <p:cNvSpPr txBox="1"/>
          <p:nvPr/>
        </p:nvSpPr>
        <p:spPr>
          <a:xfrm>
            <a:off x="3837460" y="1600200"/>
            <a:ext cx="184731" cy="369332"/>
          </a:xfrm>
          <a:prstGeom prst="rect">
            <a:avLst/>
          </a:prstGeom>
          <a:noFill/>
        </p:spPr>
        <p:txBody>
          <a:bodyPr wrap="none" rtlCol="0">
            <a:spAutoFit/>
          </a:bodyPr>
          <a:lstStyle/>
          <a:p>
            <a:endParaRPr lang="sv-SE"/>
          </a:p>
        </p:txBody>
      </p:sp>
      <p:sp>
        <p:nvSpPr>
          <p:cNvPr id="28" name="textruta 27"/>
          <p:cNvSpPr txBox="1"/>
          <p:nvPr/>
        </p:nvSpPr>
        <p:spPr>
          <a:xfrm>
            <a:off x="4379482" y="3167618"/>
            <a:ext cx="543354" cy="369332"/>
          </a:xfrm>
          <a:prstGeom prst="rect">
            <a:avLst/>
          </a:prstGeom>
          <a:noFill/>
        </p:spPr>
        <p:txBody>
          <a:bodyPr wrap="none" rtlCol="0">
            <a:spAutoFit/>
          </a:bodyPr>
          <a:lstStyle/>
          <a:p>
            <a:r>
              <a:rPr lang="sv-SE" dirty="0" smtClean="0"/>
              <a:t>VTA</a:t>
            </a:r>
            <a:endParaRPr lang="sv-SE" dirty="0"/>
          </a:p>
        </p:txBody>
      </p:sp>
    </p:spTree>
    <p:extLst>
      <p:ext uri="{BB962C8B-B14F-4D97-AF65-F5344CB8AC3E}">
        <p14:creationId xmlns:p14="http://schemas.microsoft.com/office/powerpoint/2010/main" val="85479727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afterEffect">
                                  <p:stCondLst>
                                    <p:cond delay="0"/>
                                  </p:stCondLst>
                                  <p:childTnLst>
                                    <p:set>
                                      <p:cBhvr>
                                        <p:cTn id="6" dur="1" fill="hold">
                                          <p:stCondLst>
                                            <p:cond delay="0"/>
                                          </p:stCondLst>
                                        </p:cTn>
                                        <p:tgtEl>
                                          <p:spTgt spid="281602"/>
                                        </p:tgtEl>
                                        <p:attrNameLst>
                                          <p:attrName>style.visibility</p:attrName>
                                        </p:attrNameLst>
                                      </p:cBhvr>
                                      <p:to>
                                        <p:strVal val="visible"/>
                                      </p:to>
                                    </p:set>
                                    <p:anim calcmode="lin" valueType="num">
                                      <p:cBhvr>
                                        <p:cTn id="7" dur="5000" fill="hold"/>
                                        <p:tgtEl>
                                          <p:spTgt spid="281602"/>
                                        </p:tgtEl>
                                        <p:attrNameLst>
                                          <p:attrName>ppt_w</p:attrName>
                                        </p:attrNameLst>
                                      </p:cBhvr>
                                      <p:tavLst>
                                        <p:tav tm="0" fmla="#ppt_w*sin(2.5*pi*$)">
                                          <p:val>
                                            <p:fltVal val="0"/>
                                          </p:val>
                                        </p:tav>
                                        <p:tav tm="100000">
                                          <p:val>
                                            <p:fltVal val="1"/>
                                          </p:val>
                                        </p:tav>
                                      </p:tavLst>
                                    </p:anim>
                                    <p:anim calcmode="lin" valueType="num">
                                      <p:cBhvr>
                                        <p:cTn id="8" dur="5000" fill="hold"/>
                                        <p:tgtEl>
                                          <p:spTgt spid="28160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4" name="SVISC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22"/>
                                        </p:tgtEl>
                                        <p:attrNameLst>
                                          <p:attrName>style.visibility</p:attrName>
                                        </p:attrNameLst>
                                      </p:cBhvr>
                                      <p:to>
                                        <p:strVal val="visible"/>
                                      </p:to>
                                    </p:set>
                                    <p:anim calcmode="lin" valueType="num">
                                      <p:cBhvr additive="base">
                                        <p:cTn id="13" dur="500" fill="hold"/>
                                        <p:tgtEl>
                                          <p:spTgt spid="43022"/>
                                        </p:tgtEl>
                                        <p:attrNameLst>
                                          <p:attrName>ppt_x</p:attrName>
                                        </p:attrNameLst>
                                      </p:cBhvr>
                                      <p:tavLst>
                                        <p:tav tm="0">
                                          <p:val>
                                            <p:strVal val="#ppt_x"/>
                                          </p:val>
                                        </p:tav>
                                        <p:tav tm="100000">
                                          <p:val>
                                            <p:strVal val="#ppt_x"/>
                                          </p:val>
                                        </p:tav>
                                      </p:tavLst>
                                    </p:anim>
                                    <p:anim calcmode="lin" valueType="num">
                                      <p:cBhvr additive="base">
                                        <p:cTn id="14" dur="500" fill="hold"/>
                                        <p:tgtEl>
                                          <p:spTgt spid="43022"/>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500" fill="hold"/>
                                        <p:tgtEl>
                                          <p:spTgt spid="19"/>
                                        </p:tgtEl>
                                        <p:attrNameLst>
                                          <p:attrName>ppt_x</p:attrName>
                                        </p:attrNameLst>
                                      </p:cBhvr>
                                      <p:tavLst>
                                        <p:tav tm="0">
                                          <p:val>
                                            <p:strVal val="0-#ppt_w/2"/>
                                          </p:val>
                                        </p:tav>
                                        <p:tav tm="100000">
                                          <p:val>
                                            <p:strVal val="#ppt_x"/>
                                          </p:val>
                                        </p:tav>
                                      </p:tavLst>
                                    </p:anim>
                                    <p:anim calcmode="lin" valueType="num">
                                      <p:cBhvr additive="base">
                                        <p:cTn id="19"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3024"/>
                                        </p:tgtEl>
                                        <p:attrNameLst>
                                          <p:attrName>style.visibility</p:attrName>
                                        </p:attrNameLst>
                                      </p:cBhvr>
                                      <p:to>
                                        <p:strVal val="visible"/>
                                      </p:to>
                                    </p:set>
                                    <p:anim calcmode="lin" valueType="num">
                                      <p:cBhvr additive="base">
                                        <p:cTn id="24" dur="500" fill="hold"/>
                                        <p:tgtEl>
                                          <p:spTgt spid="43024"/>
                                        </p:tgtEl>
                                        <p:attrNameLst>
                                          <p:attrName>ppt_x</p:attrName>
                                        </p:attrNameLst>
                                      </p:cBhvr>
                                      <p:tavLst>
                                        <p:tav tm="0">
                                          <p:val>
                                            <p:strVal val="#ppt_x"/>
                                          </p:val>
                                        </p:tav>
                                        <p:tav tm="100000">
                                          <p:val>
                                            <p:strVal val="#ppt_x"/>
                                          </p:val>
                                        </p:tav>
                                      </p:tavLst>
                                    </p:anim>
                                    <p:anim calcmode="lin" valueType="num">
                                      <p:cBhvr additive="base">
                                        <p:cTn id="25" dur="500" fill="hold"/>
                                        <p:tgtEl>
                                          <p:spTgt spid="43024"/>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500"/>
                            </p:stCondLst>
                            <p:childTnLst>
                              <p:par>
                                <p:cTn id="27" presetID="2" presetClass="entr" presetSubtype="8"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0-#ppt_w/2"/>
                                          </p:val>
                                        </p:tav>
                                        <p:tav tm="100000">
                                          <p:val>
                                            <p:strVal val="#ppt_x"/>
                                          </p:val>
                                        </p:tav>
                                      </p:tavLst>
                                    </p:anim>
                                    <p:anim calcmode="lin" valueType="num">
                                      <p:cBhvr additive="base">
                                        <p:cTn id="3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281604"/>
                                        </p:tgtEl>
                                        <p:attrNameLst>
                                          <p:attrName>style.visibility</p:attrName>
                                        </p:attrNameLst>
                                      </p:cBhvr>
                                      <p:to>
                                        <p:strVal val="visible"/>
                                      </p:to>
                                    </p:set>
                                    <p:anim calcmode="lin" valueType="num">
                                      <p:cBhvr additive="base">
                                        <p:cTn id="35" dur="500" fill="hold"/>
                                        <p:tgtEl>
                                          <p:spTgt spid="281604"/>
                                        </p:tgtEl>
                                        <p:attrNameLst>
                                          <p:attrName>ppt_x</p:attrName>
                                        </p:attrNameLst>
                                      </p:cBhvr>
                                      <p:tavLst>
                                        <p:tav tm="0">
                                          <p:val>
                                            <p:strVal val="1+#ppt_w/2"/>
                                          </p:val>
                                        </p:tav>
                                        <p:tav tm="100000">
                                          <p:val>
                                            <p:strVal val="#ppt_x"/>
                                          </p:val>
                                        </p:tav>
                                      </p:tavLst>
                                    </p:anim>
                                    <p:anim calcmode="lin" valueType="num">
                                      <p:cBhvr additive="base">
                                        <p:cTn id="36" dur="500" fill="hold"/>
                                        <p:tgtEl>
                                          <p:spTgt spid="281604"/>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281603"/>
                                        </p:tgtEl>
                                        <p:attrNameLst>
                                          <p:attrName>style.visibility</p:attrName>
                                        </p:attrNameLst>
                                      </p:cBhvr>
                                      <p:to>
                                        <p:strVal val="visible"/>
                                      </p:to>
                                    </p:set>
                                    <p:anim calcmode="lin" valueType="num">
                                      <p:cBhvr additive="base">
                                        <p:cTn id="39" dur="500" fill="hold"/>
                                        <p:tgtEl>
                                          <p:spTgt spid="281603"/>
                                        </p:tgtEl>
                                        <p:attrNameLst>
                                          <p:attrName>ppt_x</p:attrName>
                                        </p:attrNameLst>
                                      </p:cBhvr>
                                      <p:tavLst>
                                        <p:tav tm="0">
                                          <p:val>
                                            <p:strVal val="0-#ppt_w/2"/>
                                          </p:val>
                                        </p:tav>
                                        <p:tav tm="100000">
                                          <p:val>
                                            <p:strVal val="#ppt_x"/>
                                          </p:val>
                                        </p:tav>
                                      </p:tavLst>
                                    </p:anim>
                                    <p:anim calcmode="lin" valueType="num">
                                      <p:cBhvr additive="base">
                                        <p:cTn id="40" dur="500" fill="hold"/>
                                        <p:tgtEl>
                                          <p:spTgt spid="281603"/>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81608"/>
                                        </p:tgtEl>
                                        <p:attrNameLst>
                                          <p:attrName>style.visibility</p:attrName>
                                        </p:attrNameLst>
                                      </p:cBhvr>
                                      <p:to>
                                        <p:strVal val="visible"/>
                                      </p:to>
                                    </p:set>
                                    <p:anim calcmode="lin" valueType="num">
                                      <p:cBhvr additive="base">
                                        <p:cTn id="45" dur="500" fill="hold"/>
                                        <p:tgtEl>
                                          <p:spTgt spid="281608"/>
                                        </p:tgtEl>
                                        <p:attrNameLst>
                                          <p:attrName>ppt_x</p:attrName>
                                        </p:attrNameLst>
                                      </p:cBhvr>
                                      <p:tavLst>
                                        <p:tav tm="0">
                                          <p:val>
                                            <p:strVal val="#ppt_x"/>
                                          </p:val>
                                        </p:tav>
                                        <p:tav tm="100000">
                                          <p:val>
                                            <p:strVal val="#ppt_x"/>
                                          </p:val>
                                        </p:tav>
                                      </p:tavLst>
                                    </p:anim>
                                    <p:anim calcmode="lin" valueType="num">
                                      <p:cBhvr additive="base">
                                        <p:cTn id="46" dur="500" fill="hold"/>
                                        <p:tgtEl>
                                          <p:spTgt spid="281608"/>
                                        </p:tgtEl>
                                        <p:attrNameLst>
                                          <p:attrName>ppt_y</p:attrName>
                                        </p:attrNameLst>
                                      </p:cBhvr>
                                      <p:tavLst>
                                        <p:tav tm="0">
                                          <p:val>
                                            <p:strVal val="1+#ppt_h/2"/>
                                          </p:val>
                                        </p:tav>
                                        <p:tav tm="100000">
                                          <p:val>
                                            <p:strVal val="#ppt_y"/>
                                          </p:val>
                                        </p:tav>
                                      </p:tavLst>
                                    </p:anim>
                                  </p:childTnLst>
                                </p:cTn>
                              </p:par>
                              <p:par>
                                <p:cTn id="47" presetID="3" presetClass="entr" presetSubtype="10" fill="hold" grpId="0" nodeType="withEffect">
                                  <p:stCondLst>
                                    <p:cond delay="0"/>
                                  </p:stCondLst>
                                  <p:childTnLst>
                                    <p:set>
                                      <p:cBhvr>
                                        <p:cTn id="48" dur="1" fill="hold">
                                          <p:stCondLst>
                                            <p:cond delay="0"/>
                                          </p:stCondLst>
                                        </p:cTn>
                                        <p:tgtEl>
                                          <p:spTgt spid="281609"/>
                                        </p:tgtEl>
                                        <p:attrNameLst>
                                          <p:attrName>style.visibility</p:attrName>
                                        </p:attrNameLst>
                                      </p:cBhvr>
                                      <p:to>
                                        <p:strVal val="visible"/>
                                      </p:to>
                                    </p:set>
                                    <p:animEffect transition="in" filter="blinds(horizontal)">
                                      <p:cBhvr>
                                        <p:cTn id="49" dur="500"/>
                                        <p:tgtEl>
                                          <p:spTgt spid="281609"/>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81611"/>
                                        </p:tgtEl>
                                        <p:attrNameLst>
                                          <p:attrName>style.visibility</p:attrName>
                                        </p:attrNameLst>
                                      </p:cBhvr>
                                      <p:to>
                                        <p:strVal val="visible"/>
                                      </p:to>
                                    </p:set>
                                    <p:animEffect transition="in" filter="blinds(horizontal)">
                                      <p:cBhvr>
                                        <p:cTn id="52" dur="500"/>
                                        <p:tgtEl>
                                          <p:spTgt spid="281611"/>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281610"/>
                                        </p:tgtEl>
                                        <p:attrNameLst>
                                          <p:attrName>style.visibility</p:attrName>
                                        </p:attrNameLst>
                                      </p:cBhvr>
                                      <p:to>
                                        <p:strVal val="visible"/>
                                      </p:to>
                                    </p:set>
                                    <p:animEffect transition="in" filter="blinds(horizontal)">
                                      <p:cBhvr>
                                        <p:cTn id="55" dur="500"/>
                                        <p:tgtEl>
                                          <p:spTgt spid="281610"/>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281606"/>
                                        </p:tgtEl>
                                        <p:attrNameLst>
                                          <p:attrName>style.visibility</p:attrName>
                                        </p:attrNameLst>
                                      </p:cBhvr>
                                      <p:to>
                                        <p:strVal val="visible"/>
                                      </p:to>
                                    </p:set>
                                    <p:animEffect transition="in" filter="blinds(horizontal)">
                                      <p:cBhvr>
                                        <p:cTn id="58" dur="500"/>
                                        <p:tgtEl>
                                          <p:spTgt spid="28160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81605"/>
                                        </p:tgtEl>
                                        <p:attrNameLst>
                                          <p:attrName>style.visibility</p:attrName>
                                        </p:attrNameLst>
                                      </p:cBhvr>
                                      <p:to>
                                        <p:strVal val="visible"/>
                                      </p:to>
                                    </p:set>
                                    <p:animEffect transition="in" filter="blinds(horizontal)">
                                      <p:cBhvr>
                                        <p:cTn id="63" dur="500"/>
                                        <p:tgtEl>
                                          <p:spTgt spid="281605"/>
                                        </p:tgtEl>
                                      </p:cBhvr>
                                    </p:animEffect>
                                  </p:childTnLst>
                                </p:cTn>
                              </p:par>
                              <p:par>
                                <p:cTn id="64" presetID="2" presetClass="entr" presetSubtype="8" fill="hold" grpId="0" nodeType="withEffect">
                                  <p:stCondLst>
                                    <p:cond delay="0"/>
                                  </p:stCondLst>
                                  <p:iterate type="lt">
                                    <p:tmPct val="0"/>
                                  </p:iterate>
                                  <p:childTnLst>
                                    <p:set>
                                      <p:cBhvr>
                                        <p:cTn id="65" dur="1" fill="hold">
                                          <p:stCondLst>
                                            <p:cond delay="0"/>
                                          </p:stCondLst>
                                        </p:cTn>
                                        <p:tgtEl>
                                          <p:spTgt spid="281607"/>
                                        </p:tgtEl>
                                        <p:attrNameLst>
                                          <p:attrName>style.visibility</p:attrName>
                                        </p:attrNameLst>
                                      </p:cBhvr>
                                      <p:to>
                                        <p:strVal val="visible"/>
                                      </p:to>
                                    </p:set>
                                    <p:anim calcmode="lin" valueType="num">
                                      <p:cBhvr additive="base">
                                        <p:cTn id="66" dur="500" fill="hold"/>
                                        <p:tgtEl>
                                          <p:spTgt spid="281607"/>
                                        </p:tgtEl>
                                        <p:attrNameLst>
                                          <p:attrName>ppt_x</p:attrName>
                                        </p:attrNameLst>
                                      </p:cBhvr>
                                      <p:tavLst>
                                        <p:tav tm="0">
                                          <p:val>
                                            <p:strVal val="0-#ppt_w/2"/>
                                          </p:val>
                                        </p:tav>
                                        <p:tav tm="100000">
                                          <p:val>
                                            <p:strVal val="#ppt_x"/>
                                          </p:val>
                                        </p:tav>
                                      </p:tavLst>
                                    </p:anim>
                                    <p:anim calcmode="lin" valueType="num">
                                      <p:cBhvr additive="base">
                                        <p:cTn id="67" dur="500" fill="hold"/>
                                        <p:tgtEl>
                                          <p:spTgt spid="281607"/>
                                        </p:tgtEl>
                                        <p:attrNameLst>
                                          <p:attrName>ppt_y</p:attrName>
                                        </p:attrNameLst>
                                      </p:cBhvr>
                                      <p:tavLst>
                                        <p:tav tm="0">
                                          <p:val>
                                            <p:strVal val="#ppt_y"/>
                                          </p:val>
                                        </p:tav>
                                        <p:tav tm="100000">
                                          <p:val>
                                            <p:strVal val="#ppt_y"/>
                                          </p:val>
                                        </p:tav>
                                      </p:tavLst>
                                    </p:anim>
                                  </p:childTnLst>
                                </p:cTn>
                              </p:par>
                              <p:par>
                                <p:cTn id="68" presetID="45" presetClass="entr" presetSubtype="0" fill="hold" grpId="1" nodeType="withEffect">
                                  <p:stCondLst>
                                    <p:cond delay="0"/>
                                  </p:stCondLst>
                                  <p:iterate type="lt">
                                    <p:tmPct val="10000"/>
                                  </p:iterate>
                                  <p:childTnLst>
                                    <p:set>
                                      <p:cBhvr>
                                        <p:cTn id="69" dur="1" fill="hold">
                                          <p:stCondLst>
                                            <p:cond delay="0"/>
                                          </p:stCondLst>
                                        </p:cTn>
                                        <p:tgtEl>
                                          <p:spTgt spid="281607"/>
                                        </p:tgtEl>
                                        <p:attrNameLst>
                                          <p:attrName>style.visibility</p:attrName>
                                        </p:attrNameLst>
                                      </p:cBhvr>
                                      <p:to>
                                        <p:strVal val="visible"/>
                                      </p:to>
                                    </p:set>
                                    <p:animEffect transition="in" filter="fade">
                                      <p:cBhvr>
                                        <p:cTn id="70" dur="2000"/>
                                        <p:tgtEl>
                                          <p:spTgt spid="281607"/>
                                        </p:tgtEl>
                                      </p:cBhvr>
                                    </p:animEffect>
                                    <p:anim calcmode="lin" valueType="num">
                                      <p:cBhvr>
                                        <p:cTn id="71" dur="2000" fill="hold"/>
                                        <p:tgtEl>
                                          <p:spTgt spid="281607"/>
                                        </p:tgtEl>
                                        <p:attrNameLst>
                                          <p:attrName>ppt_w</p:attrName>
                                        </p:attrNameLst>
                                      </p:cBhvr>
                                      <p:tavLst>
                                        <p:tav tm="0" fmla="#ppt_w*sin(2.5*pi*$)">
                                          <p:val>
                                            <p:fltVal val="0"/>
                                          </p:val>
                                        </p:tav>
                                        <p:tav tm="100000">
                                          <p:val>
                                            <p:fltVal val="1"/>
                                          </p:val>
                                        </p:tav>
                                      </p:tavLst>
                                    </p:anim>
                                    <p:anim calcmode="lin" valueType="num">
                                      <p:cBhvr>
                                        <p:cTn id="72" dur="2000" fill="hold"/>
                                        <p:tgtEl>
                                          <p:spTgt spid="281607"/>
                                        </p:tgtEl>
                                        <p:attrNameLst>
                                          <p:attrName>ppt_h</p:attrName>
                                        </p:attrNameLst>
                                      </p:cBhvr>
                                      <p:tavLst>
                                        <p:tav tm="0">
                                          <p:val>
                                            <p:strVal val="#ppt_h"/>
                                          </p:val>
                                        </p:tav>
                                        <p:tav tm="100000">
                                          <p:val>
                                            <p:strVal val="#ppt_h"/>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mph" presetSubtype="0" grpId="1" nodeType="clickEffect">
                                  <p:stCondLst>
                                    <p:cond delay="0"/>
                                  </p:stCondLst>
                                  <p:childTnLst>
                                    <p:set>
                                      <p:cBhvr rctx="PPT">
                                        <p:cTn id="76" dur="indefinite"/>
                                        <p:tgtEl>
                                          <p:spTgt spid="281606"/>
                                        </p:tgtEl>
                                        <p:attrNameLst>
                                          <p:attrName>style.opacity</p:attrName>
                                        </p:attrNameLst>
                                      </p:cBhvr>
                                      <p:to>
                                        <p:strVal val="0.5"/>
                                      </p:to>
                                    </p:set>
                                    <p:animEffect filter="image" prLst="opacity: 0.5">
                                      <p:cBhvr rctx="IE">
                                        <p:cTn id="77" dur="indefinite"/>
                                        <p:tgtEl>
                                          <p:spTgt spid="28160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43021"/>
                                        </p:tgtEl>
                                        <p:attrNameLst>
                                          <p:attrName>style.visibility</p:attrName>
                                        </p:attrNameLst>
                                      </p:cBhvr>
                                      <p:to>
                                        <p:strVal val="visible"/>
                                      </p:to>
                                    </p:set>
                                    <p:animEffect transition="in" filter="dissolve">
                                      <p:cBhvr>
                                        <p:cTn id="82" dur="3000"/>
                                        <p:tgtEl>
                                          <p:spTgt spid="43021"/>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43020"/>
                                        </p:tgtEl>
                                        <p:attrNameLst>
                                          <p:attrName>style.visibility</p:attrName>
                                        </p:attrNameLst>
                                      </p:cBhvr>
                                      <p:to>
                                        <p:strVal val="visible"/>
                                      </p:to>
                                    </p:set>
                                    <p:animEffect transition="in" filter="dissolve">
                                      <p:cBhvr>
                                        <p:cTn id="87" dur="500"/>
                                        <p:tgtEl>
                                          <p:spTgt spid="43020"/>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blinds(horizontal)">
                                      <p:cBhvr>
                                        <p:cTn id="92" dur="500"/>
                                        <p:tgtEl>
                                          <p:spTgt spid="21"/>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blinds(horizontal)">
                                      <p:cBhvr>
                                        <p:cTn id="97" dur="500"/>
                                        <p:tgtEl>
                                          <p:spTgt spid="20"/>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 presetClass="emph" presetSubtype="2" fill="hold" nodeType="clickEffect">
                                  <p:stCondLst>
                                    <p:cond delay="0"/>
                                  </p:stCondLst>
                                  <p:childTnLst>
                                    <p:animClr clrSpc="rgb" dir="cw">
                                      <p:cBhvr>
                                        <p:cTn id="101" dur="2000" fill="hold"/>
                                        <p:tgtEl>
                                          <p:spTgt spid="20"/>
                                        </p:tgtEl>
                                        <p:attrNameLst>
                                          <p:attrName>fillcolor</p:attrName>
                                        </p:attrNameLst>
                                      </p:cBhvr>
                                      <p:to>
                                        <a:srgbClr val="FF3300"/>
                                      </p:to>
                                    </p:animClr>
                                    <p:set>
                                      <p:cBhvr>
                                        <p:cTn id="102" dur="2000" fill="hold"/>
                                        <p:tgtEl>
                                          <p:spTgt spid="20"/>
                                        </p:tgtEl>
                                        <p:attrNameLst>
                                          <p:attrName>fill.type</p:attrName>
                                        </p:attrNameLst>
                                      </p:cBhvr>
                                      <p:to>
                                        <p:strVal val="solid"/>
                                      </p:to>
                                    </p:set>
                                    <p:set>
                                      <p:cBhvr>
                                        <p:cTn id="103" dur="2000" fill="hold"/>
                                        <p:tgtEl>
                                          <p:spTgt spid="20"/>
                                        </p:tgtEl>
                                        <p:attrNameLst>
                                          <p:attrName>fill.on</p:attrName>
                                        </p:attrNameLst>
                                      </p:cBhvr>
                                      <p:to>
                                        <p:strVal val="true"/>
                                      </p:to>
                                    </p:se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0" presetClass="entr" presetSubtype="0" fill="hold" nodeType="clickEffect">
                                  <p:stCondLst>
                                    <p:cond delay="0"/>
                                  </p:stCondLst>
                                  <p:childTnLst>
                                    <p:set>
                                      <p:cBhvr>
                                        <p:cTn id="107" dur="1" fill="hold">
                                          <p:stCondLst>
                                            <p:cond delay="0"/>
                                          </p:stCondLst>
                                        </p:cTn>
                                        <p:tgtEl>
                                          <p:spTgt spid="11288"/>
                                        </p:tgtEl>
                                        <p:attrNameLst>
                                          <p:attrName>style.visibility</p:attrName>
                                        </p:attrNameLst>
                                      </p:cBhvr>
                                      <p:to>
                                        <p:strVal val="visible"/>
                                      </p:to>
                                    </p:set>
                                    <p:animEffect transition="in" filter="fade">
                                      <p:cBhvr>
                                        <p:cTn id="108" dur="500"/>
                                        <p:tgtEl>
                                          <p:spTgt spid="11288"/>
                                        </p:tgtEl>
                                      </p:cBhvr>
                                    </p:animEffec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28"/>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animBg="1"/>
      <p:bldP spid="281604" grpId="0" animBg="1"/>
      <p:bldP spid="281605" grpId="0" animBg="1"/>
      <p:bldP spid="281606" grpId="0" animBg="1"/>
      <p:bldP spid="281606" grpId="1" animBg="1"/>
      <p:bldP spid="281607" grpId="0" autoUpdateAnimBg="0"/>
      <p:bldP spid="281607" grpId="1"/>
      <p:bldP spid="281608" grpId="0"/>
      <p:bldP spid="281609" grpId="0" animBg="1"/>
      <p:bldP spid="281610" grpId="0" animBg="1"/>
      <p:bldP spid="281611" grpId="0" animBg="1"/>
      <p:bldP spid="43020" grpId="0" animBg="1"/>
      <p:bldP spid="43021" grpId="0" animBg="1"/>
      <p:bldP spid="43022" grpId="0" animBg="1"/>
      <p:bldP spid="43024" grpId="0" animBg="1"/>
      <p:bldP spid="18" grpId="0" autoUpdateAnimBg="0"/>
      <p:bldP spid="19" grpId="0" autoUpdateAnimBg="0"/>
      <p:bldP spid="20" grpId="0" animBg="1"/>
      <p:bldP spid="21" grpId="0"/>
      <p:bldP spid="3" grpId="0"/>
      <p:bldP spid="2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RSFS084\Hem9$\121289\My Pictures\F1_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646113"/>
            <a:ext cx="8940800"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Rektangel 6"/>
          <p:cNvSpPr>
            <a:spLocks noChangeArrowheads="1"/>
          </p:cNvSpPr>
          <p:nvPr/>
        </p:nvSpPr>
        <p:spPr bwMode="auto">
          <a:xfrm>
            <a:off x="468313" y="0"/>
            <a:ext cx="84740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sz="1800" b="1"/>
              <a:t>Impact of Prolonged Cannabinoid Excretion in Chronic Daily Cannabis Smokers' Blood on Per Se Drugged Driving Laws</a:t>
            </a:r>
            <a:endParaRPr lang="sv-SE" altLang="sv-SE" sz="1800"/>
          </a:p>
        </p:txBody>
      </p:sp>
      <p:sp>
        <p:nvSpPr>
          <p:cNvPr id="41988" name="Rektangel 8"/>
          <p:cNvSpPr>
            <a:spLocks noChangeArrowheads="1"/>
          </p:cNvSpPr>
          <p:nvPr/>
        </p:nvSpPr>
        <p:spPr bwMode="auto">
          <a:xfrm>
            <a:off x="468313" y="6227763"/>
            <a:ext cx="8474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sz="1800"/>
              <a:t>Bergamaschi MM et al </a:t>
            </a:r>
            <a:r>
              <a:rPr lang="sv-SE" altLang="sv-SE" sz="1800" i="1"/>
              <a:t>Clinical Chemistry</a:t>
            </a:r>
            <a:r>
              <a:rPr lang="sv-SE" altLang="sv-SE" sz="1800"/>
              <a:t>. 2013 Mar;59(3):519-26.</a:t>
            </a:r>
          </a:p>
        </p:txBody>
      </p:sp>
    </p:spTree>
    <p:extLst>
      <p:ext uri="{BB962C8B-B14F-4D97-AF65-F5344CB8AC3E}">
        <p14:creationId xmlns:p14="http://schemas.microsoft.com/office/powerpoint/2010/main" val="24025061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r>
              <a:rPr lang="sv-SE" dirty="0"/>
              <a:t>Anandamid är involverad i reglering av sinnesstämning, minne, aptit, smärta, kognition och </a:t>
            </a:r>
            <a:r>
              <a:rPr lang="sv-SE" dirty="0" smtClean="0"/>
              <a:t>känslor och att befästa fina ögonblick. </a:t>
            </a:r>
          </a:p>
          <a:p>
            <a:r>
              <a:rPr lang="sv-SE" dirty="0" smtClean="0"/>
              <a:t>Forskningen har identifierat ytterligare 9 st. endocannabinoider.</a:t>
            </a:r>
            <a:endParaRPr lang="en-GB" dirty="0"/>
          </a:p>
        </p:txBody>
      </p:sp>
      <p:sp>
        <p:nvSpPr>
          <p:cNvPr id="2" name="Rubrik 1"/>
          <p:cNvSpPr>
            <a:spLocks noGrp="1"/>
          </p:cNvSpPr>
          <p:nvPr>
            <p:ph type="title"/>
          </p:nvPr>
        </p:nvSpPr>
        <p:spPr/>
        <p:txBody>
          <a:bodyPr>
            <a:normAutofit fontScale="90000"/>
          </a:bodyPr>
          <a:lstStyle/>
          <a:p>
            <a:r>
              <a:rPr lang="en-GB" dirty="0" smtClean="0">
                <a:solidFill>
                  <a:schemeClr val="tx1"/>
                </a:solidFill>
              </a:rPr>
              <a:t>Endocannabinoider</a:t>
            </a:r>
            <a:br>
              <a:rPr lang="en-GB" dirty="0" smtClean="0">
                <a:solidFill>
                  <a:schemeClr val="tx1"/>
                </a:solidFill>
              </a:rPr>
            </a:br>
            <a:r>
              <a:rPr lang="en-GB" dirty="0" err="1" smtClean="0">
                <a:solidFill>
                  <a:schemeClr val="tx1"/>
                </a:solidFill>
              </a:rPr>
              <a:t>blockeras</a:t>
            </a:r>
            <a:r>
              <a:rPr lang="en-GB" dirty="0" smtClean="0">
                <a:solidFill>
                  <a:schemeClr val="tx1"/>
                </a:solidFill>
              </a:rPr>
              <a:t> </a:t>
            </a:r>
            <a:r>
              <a:rPr lang="en-GB" dirty="0" err="1" smtClean="0">
                <a:solidFill>
                  <a:schemeClr val="tx1"/>
                </a:solidFill>
              </a:rPr>
              <a:t>av</a:t>
            </a:r>
            <a:r>
              <a:rPr lang="en-GB" dirty="0" smtClean="0">
                <a:solidFill>
                  <a:schemeClr val="tx1"/>
                </a:solidFill>
              </a:rPr>
              <a:t> cannabinoider </a:t>
            </a:r>
            <a:r>
              <a:rPr lang="en-GB" dirty="0" err="1" smtClean="0">
                <a:solidFill>
                  <a:schemeClr val="tx1"/>
                </a:solidFill>
              </a:rPr>
              <a:t>och</a:t>
            </a:r>
            <a:r>
              <a:rPr lang="en-GB" dirty="0" smtClean="0">
                <a:solidFill>
                  <a:schemeClr val="tx1"/>
                </a:solidFill>
              </a:rPr>
              <a:t> </a:t>
            </a:r>
            <a:r>
              <a:rPr lang="en-GB" dirty="0" err="1" smtClean="0">
                <a:solidFill>
                  <a:schemeClr val="tx1"/>
                </a:solidFill>
              </a:rPr>
              <a:t>syntetiska</a:t>
            </a:r>
            <a:r>
              <a:rPr lang="en-GB" dirty="0" smtClean="0">
                <a:solidFill>
                  <a:schemeClr val="tx1"/>
                </a:solidFill>
              </a:rPr>
              <a:t> cannabinoider</a:t>
            </a:r>
            <a:endParaRPr lang="en-GB" dirty="0">
              <a:solidFill>
                <a:schemeClr val="tx1"/>
              </a:solidFill>
            </a:endParaRPr>
          </a:p>
        </p:txBody>
      </p:sp>
    </p:spTree>
    <p:extLst>
      <p:ext uri="{BB962C8B-B14F-4D97-AF65-F5344CB8AC3E}">
        <p14:creationId xmlns:p14="http://schemas.microsoft.com/office/powerpoint/2010/main" val="42041666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txBox="1">
            <a:spLocks/>
          </p:cNvSpPr>
          <p:nvPr/>
        </p:nvSpPr>
        <p:spPr>
          <a:xfrm>
            <a:off x="457200" y="3860800"/>
            <a:ext cx="8229600" cy="1371600"/>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defRPr/>
            </a:pPr>
            <a:r>
              <a:rPr lang="en-US" sz="2000" b="1" kern="0" dirty="0" smtClean="0">
                <a:effectLst/>
              </a:rPr>
              <a:t>The </a:t>
            </a:r>
            <a:r>
              <a:rPr lang="en-US" sz="2000" b="1" kern="0" dirty="0" err="1" smtClean="0">
                <a:effectLst/>
              </a:rPr>
              <a:t>endocannabinoid</a:t>
            </a:r>
            <a:r>
              <a:rPr lang="en-US" sz="2000" b="1" kern="0" dirty="0" smtClean="0">
                <a:effectLst/>
              </a:rPr>
              <a:t> system in anxiety, fear memory and habituation.</a:t>
            </a:r>
            <a:br>
              <a:rPr lang="en-US" sz="2000" b="1" kern="0" dirty="0" smtClean="0">
                <a:effectLst/>
              </a:rPr>
            </a:br>
            <a:r>
              <a:rPr lang="en-US" sz="2000" kern="0" dirty="0" err="1" smtClean="0">
                <a:effectLst/>
                <a:hlinkClick r:id="rId2" action="ppaction://hlinkfile"/>
              </a:rPr>
              <a:t>Ruehle</a:t>
            </a:r>
            <a:r>
              <a:rPr lang="en-US" sz="2000" kern="0" dirty="0" smtClean="0">
                <a:effectLst/>
                <a:hlinkClick r:id="rId2" action="ppaction://hlinkfile"/>
              </a:rPr>
              <a:t> S</a:t>
            </a:r>
            <a:r>
              <a:rPr lang="en-US" sz="2000" kern="0" dirty="0" smtClean="0">
                <a:effectLst/>
              </a:rPr>
              <a:t>, </a:t>
            </a:r>
            <a:r>
              <a:rPr lang="en-US" sz="2000" kern="0" dirty="0" smtClean="0">
                <a:effectLst/>
                <a:hlinkClick r:id="rId3" action="ppaction://hlinkfile"/>
              </a:rPr>
              <a:t>Rey AA</a:t>
            </a:r>
            <a:r>
              <a:rPr lang="en-US" sz="2000" kern="0" dirty="0" smtClean="0">
                <a:effectLst/>
              </a:rPr>
              <a:t>, </a:t>
            </a:r>
            <a:r>
              <a:rPr lang="en-US" sz="2000" kern="0" dirty="0" err="1" smtClean="0">
                <a:effectLst/>
                <a:hlinkClick r:id="rId4" action="ppaction://hlinkfile"/>
              </a:rPr>
              <a:t>Remmers</a:t>
            </a:r>
            <a:r>
              <a:rPr lang="en-US" sz="2000" kern="0" dirty="0" smtClean="0">
                <a:effectLst/>
                <a:hlinkClick r:id="rId4" action="ppaction://hlinkfile"/>
              </a:rPr>
              <a:t> F</a:t>
            </a:r>
            <a:r>
              <a:rPr lang="en-US" sz="2000" kern="0" dirty="0" smtClean="0">
                <a:effectLst/>
              </a:rPr>
              <a:t>, </a:t>
            </a:r>
            <a:r>
              <a:rPr lang="en-US" sz="2000" kern="0" dirty="0" smtClean="0">
                <a:effectLst/>
                <a:hlinkClick r:id="rId5" action="ppaction://hlinkfile"/>
              </a:rPr>
              <a:t>Lutz B</a:t>
            </a:r>
            <a:r>
              <a:rPr lang="en-US" sz="2000" kern="0" dirty="0" smtClean="0">
                <a:effectLst/>
              </a:rPr>
              <a:t>.</a:t>
            </a:r>
            <a:r>
              <a:rPr lang="en-US" sz="2000" kern="0" dirty="0" smtClean="0">
                <a:effectLst/>
                <a:hlinkClick r:id="rId6" action="ppaction://hlinkfile" tooltip="Journal of psychopharmacology (Oxford, England)."/>
              </a:rPr>
              <a:t> </a:t>
            </a:r>
            <a:br>
              <a:rPr lang="en-US" sz="2000" kern="0" dirty="0" smtClean="0">
                <a:effectLst/>
                <a:hlinkClick r:id="rId6" action="ppaction://hlinkfile" tooltip="Journal of psychopharmacology (Oxford, England)."/>
              </a:rPr>
            </a:br>
            <a:r>
              <a:rPr lang="en-US" sz="2000" kern="0" dirty="0" smtClean="0">
                <a:effectLst/>
                <a:hlinkClick r:id="rId6" action="ppaction://hlinkfile" tooltip="Journal of psychopharmacology (Oxford, England)."/>
              </a:rPr>
              <a:t>J </a:t>
            </a:r>
            <a:r>
              <a:rPr lang="en-US" sz="2000" kern="0" dirty="0" err="1" smtClean="0">
                <a:effectLst/>
                <a:hlinkClick r:id="rId6" action="ppaction://hlinkfile" tooltip="Journal of psychopharmacology (Oxford, England)."/>
              </a:rPr>
              <a:t>Psychopharmacol</a:t>
            </a:r>
            <a:r>
              <a:rPr lang="en-US" sz="2000" kern="0" dirty="0" smtClean="0">
                <a:effectLst/>
                <a:hlinkClick r:id="rId6" action="ppaction://hlinkfile" tooltip="Journal of psychopharmacology (Oxford, England)."/>
              </a:rPr>
              <a:t>.</a:t>
            </a:r>
            <a:r>
              <a:rPr lang="en-US" sz="2000" kern="0" dirty="0" smtClean="0">
                <a:effectLst/>
              </a:rPr>
              <a:t> 2012 Jan;26(1):23-39. </a:t>
            </a:r>
            <a:endParaRPr lang="en-US" sz="2000" kern="0" dirty="0">
              <a:effectLst/>
            </a:endParaRPr>
          </a:p>
        </p:txBody>
      </p:sp>
      <p:sp>
        <p:nvSpPr>
          <p:cNvPr id="3" name="textruta 2"/>
          <p:cNvSpPr txBox="1"/>
          <p:nvPr/>
        </p:nvSpPr>
        <p:spPr>
          <a:xfrm>
            <a:off x="388938" y="1990725"/>
            <a:ext cx="8843962" cy="923925"/>
          </a:xfrm>
          <a:prstGeom prst="rect">
            <a:avLst/>
          </a:prstGeom>
          <a:noFill/>
        </p:spPr>
        <p:txBody>
          <a:bodyPr wrap="none">
            <a:spAutoFit/>
          </a:bodyPr>
          <a:lstStyle/>
          <a:p>
            <a:pPr>
              <a:defRPr/>
            </a:pPr>
            <a:r>
              <a:rPr lang="en-US" b="1" kern="0" dirty="0"/>
              <a:t>The </a:t>
            </a:r>
            <a:r>
              <a:rPr lang="en-US" b="1" kern="0" dirty="0" err="1"/>
              <a:t>endocannabinoid</a:t>
            </a:r>
            <a:r>
              <a:rPr lang="en-US" b="1" kern="0" dirty="0"/>
              <a:t> system as a possible target to treat both the </a:t>
            </a:r>
          </a:p>
          <a:p>
            <a:pPr>
              <a:defRPr/>
            </a:pPr>
            <a:r>
              <a:rPr lang="en-US" b="1" kern="0" dirty="0"/>
              <a:t>cognitive and emotional features of post-traumatic stress disorder (PTSD).</a:t>
            </a:r>
            <a:br>
              <a:rPr lang="en-US" b="1" kern="0" dirty="0"/>
            </a:br>
            <a:r>
              <a:rPr lang="en-US" kern="0" dirty="0" err="1">
                <a:hlinkClick r:id="rId7" action="ppaction://hlinkfile"/>
              </a:rPr>
              <a:t>Trezza</a:t>
            </a:r>
            <a:r>
              <a:rPr lang="en-US" kern="0" dirty="0">
                <a:hlinkClick r:id="rId7" action="ppaction://hlinkfile"/>
              </a:rPr>
              <a:t> V</a:t>
            </a:r>
            <a:r>
              <a:rPr lang="en-US" kern="0" dirty="0"/>
              <a:t>, </a:t>
            </a:r>
            <a:r>
              <a:rPr lang="en-US" kern="0" dirty="0" err="1">
                <a:hlinkClick r:id="rId8" action="ppaction://hlinkfile"/>
              </a:rPr>
              <a:t>Campolongo</a:t>
            </a:r>
            <a:r>
              <a:rPr lang="en-US" kern="0" dirty="0">
                <a:hlinkClick r:id="rId8" action="ppaction://hlinkfile"/>
              </a:rPr>
              <a:t> P</a:t>
            </a:r>
            <a:endParaRPr lang="sv-SE" dirty="0"/>
          </a:p>
        </p:txBody>
      </p:sp>
      <p:sp>
        <p:nvSpPr>
          <p:cNvPr id="4" name="Rubrik 1"/>
          <p:cNvSpPr txBox="1">
            <a:spLocks/>
          </p:cNvSpPr>
          <p:nvPr/>
        </p:nvSpPr>
        <p:spPr>
          <a:xfrm>
            <a:off x="219075" y="765175"/>
            <a:ext cx="8550275" cy="1143000"/>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defRPr/>
            </a:pPr>
            <a:r>
              <a:rPr lang="en-US" sz="2000" kern="0" dirty="0" err="1" smtClean="0">
                <a:effectLst/>
                <a:hlinkClick r:id="" action="ppaction://hlinkfile" tooltip="Molecular neurobiology."/>
              </a:rPr>
              <a:t>Mol</a:t>
            </a:r>
            <a:r>
              <a:rPr lang="en-US" sz="2000" kern="0" dirty="0" smtClean="0">
                <a:effectLst/>
                <a:hlinkClick r:id="" action="ppaction://hlinkfile" tooltip="Molecular neurobiology."/>
              </a:rPr>
              <a:t> </a:t>
            </a:r>
            <a:r>
              <a:rPr lang="en-US" sz="2000" kern="0" dirty="0" err="1" smtClean="0">
                <a:effectLst/>
                <a:hlinkClick r:id="" action="ppaction://hlinkfile" tooltip="Molecular neurobiology."/>
              </a:rPr>
              <a:t>Neurobiol</a:t>
            </a:r>
            <a:r>
              <a:rPr lang="en-US" sz="2000" kern="0" dirty="0" smtClean="0">
                <a:effectLst/>
                <a:hlinkClick r:id="" action="ppaction://hlinkfile" tooltip="Molecular neurobiology."/>
              </a:rPr>
              <a:t>.</a:t>
            </a:r>
            <a:r>
              <a:rPr lang="en-US" sz="2000" kern="0" dirty="0" smtClean="0">
                <a:effectLst/>
              </a:rPr>
              <a:t> 2007 Aug;36(1):92-101. </a:t>
            </a:r>
            <a:r>
              <a:rPr lang="en-US" sz="2000" kern="0" dirty="0" err="1" smtClean="0">
                <a:effectLst/>
              </a:rPr>
              <a:t>Epub</a:t>
            </a:r>
            <a:r>
              <a:rPr lang="en-US" sz="2000" kern="0" dirty="0" smtClean="0">
                <a:effectLst/>
              </a:rPr>
              <a:t> 2007 Aug 17.</a:t>
            </a:r>
            <a:br>
              <a:rPr lang="en-US" sz="2000" kern="0" dirty="0" smtClean="0">
                <a:effectLst/>
              </a:rPr>
            </a:br>
            <a:r>
              <a:rPr lang="en-US" sz="2000" b="1" kern="0" dirty="0" smtClean="0">
                <a:effectLst/>
              </a:rPr>
              <a:t>The </a:t>
            </a:r>
            <a:r>
              <a:rPr lang="en-US" sz="2000" b="1" kern="0" dirty="0" err="1" smtClean="0">
                <a:effectLst/>
              </a:rPr>
              <a:t>endocannabinoid</a:t>
            </a:r>
            <a:r>
              <a:rPr lang="en-US" sz="2000" b="1" kern="0" dirty="0" smtClean="0">
                <a:effectLst/>
              </a:rPr>
              <a:t> system and extinction learning.</a:t>
            </a:r>
            <a:br>
              <a:rPr lang="en-US" sz="2000" b="1" kern="0" dirty="0" smtClean="0">
                <a:effectLst/>
              </a:rPr>
            </a:br>
            <a:r>
              <a:rPr lang="en-US" sz="2000" kern="0" dirty="0" smtClean="0">
                <a:effectLst/>
                <a:hlinkClick r:id="rId6" action="ppaction://hlinkfile"/>
              </a:rPr>
              <a:t>Lutz B</a:t>
            </a:r>
            <a:r>
              <a:rPr lang="en-US" sz="2000" kern="0" dirty="0" smtClean="0">
                <a:effectLst/>
              </a:rPr>
              <a:t>.</a:t>
            </a:r>
            <a:endParaRPr lang="sv-SE" sz="2000" kern="0" dirty="0">
              <a:effectLst/>
            </a:endParaRPr>
          </a:p>
        </p:txBody>
      </p:sp>
    </p:spTree>
    <p:extLst>
      <p:ext uri="{BB962C8B-B14F-4D97-AF65-F5344CB8AC3E}">
        <p14:creationId xmlns:p14="http://schemas.microsoft.com/office/powerpoint/2010/main" val="42757266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ruta 1"/>
          <p:cNvSpPr txBox="1">
            <a:spLocks noChangeArrowheads="1"/>
          </p:cNvSpPr>
          <p:nvPr/>
        </p:nvSpPr>
        <p:spPr bwMode="auto">
          <a:xfrm>
            <a:off x="2700338" y="1341438"/>
            <a:ext cx="1285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b="1">
                <a:solidFill>
                  <a:srgbClr val="FF9933"/>
                </a:solidFill>
              </a:rPr>
              <a:t>Spice</a:t>
            </a:r>
          </a:p>
        </p:txBody>
      </p:sp>
      <p:sp>
        <p:nvSpPr>
          <p:cNvPr id="19459" name="textruta 2"/>
          <p:cNvSpPr txBox="1">
            <a:spLocks noChangeArrowheads="1"/>
          </p:cNvSpPr>
          <p:nvPr/>
        </p:nvSpPr>
        <p:spPr bwMode="auto">
          <a:xfrm>
            <a:off x="468313" y="2636838"/>
            <a:ext cx="78724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sz="2000"/>
              <a:t>Kryddat med olika syntetiska cannabinoider/forsknings substanser</a:t>
            </a:r>
          </a:p>
        </p:txBody>
      </p:sp>
      <p:sp>
        <p:nvSpPr>
          <p:cNvPr id="25604" name="textruta 3"/>
          <p:cNvSpPr txBox="1">
            <a:spLocks noChangeArrowheads="1"/>
          </p:cNvSpPr>
          <p:nvPr/>
        </p:nvSpPr>
        <p:spPr bwMode="auto">
          <a:xfrm>
            <a:off x="11113" y="3314607"/>
            <a:ext cx="9185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a:t>Spice innehåller inga kompensatoriska substanser</a:t>
            </a:r>
          </a:p>
        </p:txBody>
      </p:sp>
      <p:sp>
        <p:nvSpPr>
          <p:cNvPr id="19461" name="textruta 4"/>
          <p:cNvSpPr txBox="1">
            <a:spLocks noChangeArrowheads="1"/>
          </p:cNvSpPr>
          <p:nvPr/>
        </p:nvSpPr>
        <p:spPr bwMode="auto">
          <a:xfrm>
            <a:off x="107504" y="4077072"/>
            <a:ext cx="888397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marL="0" indent="0" eaLnBrk="1" hangingPunct="1">
              <a:lnSpc>
                <a:spcPct val="200000"/>
              </a:lnSpc>
              <a:spcBef>
                <a:spcPct val="0"/>
              </a:spcBef>
              <a:buClrTx/>
              <a:buSzTx/>
              <a:buNone/>
            </a:pPr>
            <a:r>
              <a:rPr lang="sv-SE" altLang="sv-SE" sz="1800" smtClean="0"/>
              <a:t>GAMMAL INFORMATION</a:t>
            </a:r>
          </a:p>
          <a:p>
            <a:pPr eaLnBrk="1" hangingPunct="1">
              <a:lnSpc>
                <a:spcPct val="200000"/>
              </a:lnSpc>
              <a:spcBef>
                <a:spcPct val="0"/>
              </a:spcBef>
              <a:buClrTx/>
              <a:buSzTx/>
              <a:buFont typeface="Tahoma" pitchFamily="34" charset="0"/>
              <a:buAutoNum type="arabicPeriod"/>
            </a:pPr>
            <a:r>
              <a:rPr lang="sv-SE" altLang="sv-SE" sz="1800" dirty="0" smtClean="0"/>
              <a:t>Används </a:t>
            </a:r>
            <a:r>
              <a:rPr lang="sv-SE" altLang="sv-SE" sz="1800" dirty="0"/>
              <a:t>av ca 0,4 % av de som inte röker cannabis</a:t>
            </a:r>
          </a:p>
          <a:p>
            <a:pPr eaLnBrk="1" hangingPunct="1">
              <a:lnSpc>
                <a:spcPct val="200000"/>
              </a:lnSpc>
              <a:spcBef>
                <a:spcPct val="0"/>
              </a:spcBef>
              <a:buClrTx/>
              <a:buSzTx/>
              <a:buFont typeface="Tahoma" pitchFamily="34" charset="0"/>
              <a:buAutoNum type="arabicPeriod"/>
            </a:pPr>
            <a:r>
              <a:rPr lang="sv-SE" altLang="sv-SE" sz="1800" dirty="0"/>
              <a:t>Används av ca 11 % av regelbundna cannabisrökare</a:t>
            </a:r>
          </a:p>
          <a:p>
            <a:pPr eaLnBrk="1" hangingPunct="1">
              <a:lnSpc>
                <a:spcPct val="200000"/>
              </a:lnSpc>
              <a:spcBef>
                <a:spcPct val="0"/>
              </a:spcBef>
              <a:buClrTx/>
              <a:buSzTx/>
              <a:buFont typeface="Tahoma" pitchFamily="34" charset="0"/>
              <a:buAutoNum type="arabicPeriod"/>
            </a:pPr>
            <a:r>
              <a:rPr lang="sv-SE" altLang="sv-SE" sz="1800" dirty="0"/>
              <a:t>Spiceanvändarna använder oftare flera olika </a:t>
            </a:r>
            <a:r>
              <a:rPr lang="sv-SE" altLang="sv-SE" sz="1800" dirty="0" smtClean="0"/>
              <a:t>substanser</a:t>
            </a:r>
          </a:p>
          <a:p>
            <a:pPr marL="0" indent="0" eaLnBrk="1" hangingPunct="1">
              <a:lnSpc>
                <a:spcPct val="200000"/>
              </a:lnSpc>
              <a:spcBef>
                <a:spcPct val="0"/>
              </a:spcBef>
              <a:buClrTx/>
              <a:buSzTx/>
              <a:buNone/>
            </a:pPr>
            <a:r>
              <a:rPr lang="sv-SE" altLang="sv-SE" sz="1800" dirty="0" smtClean="0"/>
              <a:t>!!!!!! Används av de som vill fortsätta att droga sig men som måste lämna urinprover.</a:t>
            </a:r>
            <a:endParaRPr lang="sv-SE" altLang="sv-SE" sz="1800" dirty="0"/>
          </a:p>
        </p:txBody>
      </p:sp>
    </p:spTree>
    <p:extLst>
      <p:ext uri="{BB962C8B-B14F-4D97-AF65-F5344CB8AC3E}">
        <p14:creationId xmlns:p14="http://schemas.microsoft.com/office/powerpoint/2010/main" val="3448891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barn(inVertical)">
                                      <p:cBhvr>
                                        <p:cTn id="7"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6100" name="Rectangle 4"/>
          <p:cNvSpPr>
            <a:spLocks noGrp="1" noChangeArrowheads="1"/>
          </p:cNvSpPr>
          <p:nvPr>
            <p:ph type="title" idx="4294967295"/>
          </p:nvPr>
        </p:nvSpPr>
        <p:spPr>
          <a:xfrm>
            <a:off x="457200" y="457200"/>
            <a:ext cx="8686800" cy="841375"/>
          </a:xfrm>
        </p:spPr>
        <p:txBody>
          <a:bodyPr>
            <a:normAutofit/>
          </a:bodyPr>
          <a:lstStyle/>
          <a:p>
            <a:pPr eaLnBrk="1" fontAlgn="auto" hangingPunct="1">
              <a:spcAft>
                <a:spcPts val="0"/>
              </a:spcAft>
              <a:defRPr/>
            </a:pPr>
            <a:r>
              <a:rPr lang="sv-SE" sz="3600" cap="all">
                <a:solidFill>
                  <a:srgbClr val="FF9933"/>
                </a:solidFill>
                <a:effectLst>
                  <a:reflection blurRad="12700" stA="48000" endA="300" endPos="55000" dir="5400000" sy="-90000" algn="bl" rotWithShape="0"/>
                </a:effectLst>
              </a:rPr>
              <a:t>Drogen fyller ut ojämnheterna</a:t>
            </a:r>
          </a:p>
        </p:txBody>
      </p:sp>
      <p:sp>
        <p:nvSpPr>
          <p:cNvPr id="23555" name="Text Box 5"/>
          <p:cNvSpPr txBox="1">
            <a:spLocks noChangeArrowheads="1"/>
          </p:cNvSpPr>
          <p:nvPr/>
        </p:nvSpPr>
        <p:spPr bwMode="auto">
          <a:xfrm>
            <a:off x="454142" y="2205038"/>
            <a:ext cx="8373831" cy="2246769"/>
          </a:xfrm>
          <a:prstGeom prst="rect">
            <a:avLst/>
          </a:prstGeom>
          <a:noFill/>
          <a:ln w="9525">
            <a:noFill/>
            <a:miter lim="800000"/>
            <a:headEnd/>
            <a:tailEnd/>
          </a:ln>
        </p:spPr>
        <p:txBody>
          <a:bodyPr wrap="none">
            <a:spAutoFit/>
          </a:bodyPr>
          <a:lstStyle/>
          <a:p>
            <a:pPr algn="ctr"/>
            <a:r>
              <a:rPr lang="sv-SE" sz="2800" dirty="0">
                <a:solidFill>
                  <a:srgbClr val="FF9933"/>
                </a:solidFill>
                <a:latin typeface="Tahoma" pitchFamily="34" charset="0"/>
              </a:rPr>
              <a:t>Den som inte kan leva med sig själv under tonåren </a:t>
            </a:r>
          </a:p>
          <a:p>
            <a:pPr algn="ctr"/>
            <a:r>
              <a:rPr lang="sv-SE" sz="2800" dirty="0">
                <a:solidFill>
                  <a:srgbClr val="FF9933"/>
                </a:solidFill>
                <a:latin typeface="Tahoma" pitchFamily="34" charset="0"/>
              </a:rPr>
              <a:t>får det svårare </a:t>
            </a:r>
          </a:p>
          <a:p>
            <a:pPr algn="ctr"/>
            <a:r>
              <a:rPr lang="sv-SE" sz="2800" dirty="0">
                <a:solidFill>
                  <a:srgbClr val="FF9933"/>
                </a:solidFill>
                <a:latin typeface="Tahoma" pitchFamily="34" charset="0"/>
              </a:rPr>
              <a:t>att rätta till ojämnheterna på egen </a:t>
            </a:r>
            <a:r>
              <a:rPr lang="sv-SE" sz="2800" dirty="0" smtClean="0">
                <a:solidFill>
                  <a:srgbClr val="FF9933"/>
                </a:solidFill>
                <a:latin typeface="Tahoma" pitchFamily="34" charset="0"/>
              </a:rPr>
              <a:t>hand </a:t>
            </a:r>
          </a:p>
          <a:p>
            <a:pPr algn="ctr"/>
            <a:r>
              <a:rPr lang="sv-SE" sz="2800" dirty="0" smtClean="0">
                <a:solidFill>
                  <a:srgbClr val="FF9933"/>
                </a:solidFill>
                <a:latin typeface="Tahoma" pitchFamily="34" charset="0"/>
              </a:rPr>
              <a:t>när man blir äldre</a:t>
            </a:r>
            <a:endParaRPr lang="sv-SE" sz="2800" dirty="0">
              <a:solidFill>
                <a:srgbClr val="FF9933"/>
              </a:solidFill>
              <a:latin typeface="Tahoma" pitchFamily="34" charset="0"/>
            </a:endParaRPr>
          </a:p>
          <a:p>
            <a:pPr algn="ctr"/>
            <a:r>
              <a:rPr lang="sv-SE" sz="2800" dirty="0">
                <a:solidFill>
                  <a:srgbClr val="FF9933"/>
                </a:solidFill>
                <a:latin typeface="Tahoma" pitchFamily="34" charset="0"/>
              </a:rPr>
              <a:t>om man använder </a:t>
            </a:r>
            <a:r>
              <a:rPr lang="sv-SE" sz="2800" dirty="0" smtClean="0">
                <a:solidFill>
                  <a:srgbClr val="FF9933"/>
                </a:solidFill>
                <a:latin typeface="Tahoma" pitchFamily="34" charset="0"/>
              </a:rPr>
              <a:t>droger under tonåren</a:t>
            </a:r>
            <a:endParaRPr lang="sv-SE" sz="2800" dirty="0">
              <a:solidFill>
                <a:srgbClr val="FF9933"/>
              </a:solidFill>
              <a:latin typeface="Tahoma" pitchFamily="34" charset="0"/>
            </a:endParaRPr>
          </a:p>
        </p:txBody>
      </p:sp>
    </p:spTree>
    <p:extLst>
      <p:ext uri="{BB962C8B-B14F-4D97-AF65-F5344CB8AC3E}">
        <p14:creationId xmlns:p14="http://schemas.microsoft.com/office/powerpoint/2010/main" val="339704923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95536" y="332656"/>
            <a:ext cx="4572000" cy="1477328"/>
          </a:xfrm>
          <a:prstGeom prst="rect">
            <a:avLst/>
          </a:prstGeom>
        </p:spPr>
        <p:txBody>
          <a:bodyPr>
            <a:spAutoFit/>
          </a:bodyPr>
          <a:lstStyle/>
          <a:p>
            <a:r>
              <a:rPr lang="sv-SE" b="1" dirty="0"/>
              <a:t>Spice-epidemi – 15 till sjukhus</a:t>
            </a:r>
            <a:endParaRPr lang="sv-SE" dirty="0"/>
          </a:p>
          <a:p>
            <a:r>
              <a:rPr lang="sv-SE" dirty="0"/>
              <a:t>Den farliga nätdrogen Spice sprider sig. Ett 15-tal ungdomar från Oskarshamn har senaste två veckorna akut fått söka </a:t>
            </a:r>
            <a:r>
              <a:rPr lang="sv-SE" dirty="0" smtClean="0"/>
              <a:t>sjukvård </a:t>
            </a:r>
            <a:r>
              <a:rPr lang="sv-SE" dirty="0"/>
              <a:t>efter att ha tagit drogen.</a:t>
            </a:r>
          </a:p>
        </p:txBody>
      </p:sp>
      <p:sp>
        <p:nvSpPr>
          <p:cNvPr id="3" name="Rektangel 2"/>
          <p:cNvSpPr/>
          <p:nvPr/>
        </p:nvSpPr>
        <p:spPr>
          <a:xfrm>
            <a:off x="4283968" y="1809984"/>
            <a:ext cx="4572000" cy="1754326"/>
          </a:xfrm>
          <a:prstGeom prst="rect">
            <a:avLst/>
          </a:prstGeom>
        </p:spPr>
        <p:txBody>
          <a:bodyPr>
            <a:spAutoFit/>
          </a:bodyPr>
          <a:lstStyle/>
          <a:p>
            <a:r>
              <a:rPr lang="sv-SE" dirty="0"/>
              <a:t>Två unga personer vårdas sedan tidigt på söndagsmorgonen på Gävle sjukhus efter att ha överdoserat drogen Spice. Tillståndet är allvarligt för båda två, enligt en patientskaderapport från landstinget Gävleborg på måndag morgon.</a:t>
            </a:r>
          </a:p>
        </p:txBody>
      </p:sp>
    </p:spTree>
    <p:extLst>
      <p:ext uri="{BB962C8B-B14F-4D97-AF65-F5344CB8AC3E}">
        <p14:creationId xmlns:p14="http://schemas.microsoft.com/office/powerpoint/2010/main" val="14598282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Göteborgs </a:t>
            </a:r>
            <a:r>
              <a:rPr lang="sv-SE" b="1" dirty="0" err="1"/>
              <a:t>spice</a:t>
            </a:r>
            <a:r>
              <a:rPr lang="sv-SE" dirty="0"/>
              <a:t> siffror för </a:t>
            </a:r>
            <a:r>
              <a:rPr lang="sv-SE" dirty="0" smtClean="0"/>
              <a:t>2013 </a:t>
            </a:r>
            <a:r>
              <a:rPr lang="sv-SE" dirty="0"/>
              <a:t/>
            </a:r>
            <a:br>
              <a:rPr lang="sv-SE" dirty="0"/>
            </a:br>
            <a:endParaRPr lang="sv-SE" dirty="0"/>
          </a:p>
        </p:txBody>
      </p:sp>
      <p:sp>
        <p:nvSpPr>
          <p:cNvPr id="3" name="Platshållare för innehåll 2"/>
          <p:cNvSpPr>
            <a:spLocks noGrp="1"/>
          </p:cNvSpPr>
          <p:nvPr>
            <p:ph idx="1"/>
          </p:nvPr>
        </p:nvSpPr>
        <p:spPr/>
        <p:txBody>
          <a:bodyPr>
            <a:normAutofit/>
          </a:bodyPr>
          <a:lstStyle/>
          <a:p>
            <a:endParaRPr lang="sv-SE" dirty="0"/>
          </a:p>
          <a:p>
            <a:r>
              <a:rPr lang="sv-SE" dirty="0" smtClean="0"/>
              <a:t>Åk </a:t>
            </a:r>
            <a:r>
              <a:rPr lang="sv-SE" dirty="0"/>
              <a:t>9 grundskolan:        </a:t>
            </a:r>
            <a:r>
              <a:rPr lang="sv-SE" b="1" dirty="0" smtClean="0"/>
              <a:t>53</a:t>
            </a:r>
            <a:r>
              <a:rPr lang="sv-SE" dirty="0" smtClean="0"/>
              <a:t> </a:t>
            </a:r>
            <a:r>
              <a:rPr lang="sv-SE" dirty="0"/>
              <a:t>procent av dem som använt narkotika, vilket var 7 procent (ner 2 procentenheter, var 9 procent 2010) </a:t>
            </a:r>
            <a:br>
              <a:rPr lang="sv-SE" dirty="0"/>
            </a:br>
            <a:endParaRPr lang="sv-SE" dirty="0" smtClean="0"/>
          </a:p>
          <a:p>
            <a:r>
              <a:rPr lang="sv-SE" dirty="0" smtClean="0"/>
              <a:t>År </a:t>
            </a:r>
            <a:r>
              <a:rPr lang="sv-SE" dirty="0"/>
              <a:t>2 gymnasiet:                </a:t>
            </a:r>
            <a:r>
              <a:rPr lang="sv-SE" b="1" dirty="0"/>
              <a:t>42</a:t>
            </a:r>
            <a:r>
              <a:rPr lang="sv-SE" dirty="0"/>
              <a:t> procent av dem som använt narkotika, vilket var 19 procent (också ner 2 procentenheter, var 21 </a:t>
            </a:r>
            <a:r>
              <a:rPr lang="sv-SE" dirty="0" smtClean="0"/>
              <a:t>procent 2010</a:t>
            </a:r>
            <a:r>
              <a:rPr lang="sv-SE" dirty="0"/>
              <a:t>) </a:t>
            </a:r>
          </a:p>
        </p:txBody>
      </p:sp>
    </p:spTree>
    <p:extLst>
      <p:ext uri="{BB962C8B-B14F-4D97-AF65-F5344CB8AC3E}">
        <p14:creationId xmlns:p14="http://schemas.microsoft.com/office/powerpoint/2010/main" val="38462350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dirty="0" smtClean="0"/>
              <a:t>De syntetiska </a:t>
            </a:r>
            <a:r>
              <a:rPr lang="sv-SE" dirty="0" err="1" smtClean="0"/>
              <a:t>agonisterna</a:t>
            </a:r>
            <a:r>
              <a:rPr lang="sv-SE" dirty="0" smtClean="0"/>
              <a:t> är liksom THC fettlösliga.</a:t>
            </a:r>
          </a:p>
          <a:p>
            <a:r>
              <a:rPr lang="sv-SE" dirty="0" smtClean="0"/>
              <a:t>Antagligen lagras de liksom </a:t>
            </a:r>
            <a:r>
              <a:rPr lang="sv-SE" dirty="0"/>
              <a:t>THC </a:t>
            </a:r>
            <a:r>
              <a:rPr lang="sv-SE" dirty="0" smtClean="0"/>
              <a:t>i </a:t>
            </a:r>
            <a:r>
              <a:rPr lang="sv-SE" dirty="0"/>
              <a:t>cellmembranen.</a:t>
            </a:r>
            <a:br>
              <a:rPr lang="sv-SE" dirty="0"/>
            </a:br>
            <a:r>
              <a:rPr lang="sv-SE" dirty="0"/>
              <a:t/>
            </a:r>
            <a:br>
              <a:rPr lang="sv-SE" dirty="0"/>
            </a:br>
            <a:endParaRPr lang="sv-SE" dirty="0"/>
          </a:p>
        </p:txBody>
      </p:sp>
      <p:sp>
        <p:nvSpPr>
          <p:cNvPr id="3" name="Rubrik 2"/>
          <p:cNvSpPr>
            <a:spLocks noGrp="1"/>
          </p:cNvSpPr>
          <p:nvPr>
            <p:ph type="title"/>
          </p:nvPr>
        </p:nvSpPr>
        <p:spPr/>
        <p:txBody>
          <a:bodyPr/>
          <a:lstStyle/>
          <a:p>
            <a:endParaRPr lang="sv-SE" dirty="0"/>
          </a:p>
        </p:txBody>
      </p:sp>
    </p:spTree>
    <p:extLst>
      <p:ext uri="{BB962C8B-B14F-4D97-AF65-F5344CB8AC3E}">
        <p14:creationId xmlns:p14="http://schemas.microsoft.com/office/powerpoint/2010/main" val="17868894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755576" y="620688"/>
            <a:ext cx="6768752" cy="3693319"/>
          </a:xfrm>
          <a:prstGeom prst="rect">
            <a:avLst/>
          </a:prstGeom>
        </p:spPr>
        <p:txBody>
          <a:bodyPr wrap="square">
            <a:spAutoFit/>
          </a:bodyPr>
          <a:lstStyle/>
          <a:p>
            <a:r>
              <a:rPr lang="sv-SE" dirty="0" smtClean="0"/>
              <a:t>CAN drogvaneundersökning 2013:</a:t>
            </a:r>
          </a:p>
          <a:p>
            <a:pPr marL="285750" indent="-285750">
              <a:buFont typeface="Arial" panose="020B0604020202020204" pitchFamily="34" charset="0"/>
              <a:buChar char="•"/>
            </a:pPr>
            <a:r>
              <a:rPr lang="sv-SE" dirty="0" smtClean="0"/>
              <a:t>Vad </a:t>
            </a:r>
            <a:r>
              <a:rPr lang="sv-SE" dirty="0"/>
              <a:t>gäller nätdroger svarade ca 3 % av pojkarna och knappt 2 % av flickorna i årskurs 9 att de någon gång provat sådana. </a:t>
            </a:r>
            <a:endParaRPr lang="sv-SE" dirty="0" smtClean="0"/>
          </a:p>
          <a:p>
            <a:pPr marL="285750" indent="-285750">
              <a:buFont typeface="Arial" panose="020B0604020202020204" pitchFamily="34" charset="0"/>
              <a:buChar char="•"/>
            </a:pPr>
            <a:r>
              <a:rPr lang="sv-SE" dirty="0" smtClean="0"/>
              <a:t>Av de som hade testat droger hade 37 % testat Spice. (53 % provat Spice i Göteborg)</a:t>
            </a:r>
          </a:p>
          <a:p>
            <a:pPr marL="285750" indent="-285750">
              <a:buFont typeface="Arial" panose="020B0604020202020204" pitchFamily="34" charset="0"/>
              <a:buChar char="•"/>
            </a:pPr>
            <a:endParaRPr lang="sv-SE" dirty="0" smtClean="0"/>
          </a:p>
          <a:p>
            <a:pPr marL="285750" indent="-285750">
              <a:buFont typeface="Arial" panose="020B0604020202020204" pitchFamily="34" charset="0"/>
              <a:buChar char="•"/>
            </a:pPr>
            <a:r>
              <a:rPr lang="sv-SE" dirty="0" smtClean="0"/>
              <a:t>Motsvarande </a:t>
            </a:r>
            <a:r>
              <a:rPr lang="sv-SE" dirty="0"/>
              <a:t>värden var något högre i gymnasiet – drygt 5 respektive 2 %. </a:t>
            </a:r>
            <a:endParaRPr lang="sv-SE" dirty="0" smtClean="0"/>
          </a:p>
          <a:p>
            <a:pPr marL="285750" indent="-285750">
              <a:buFont typeface="Arial" panose="020B0604020202020204" pitchFamily="34" charset="0"/>
              <a:buChar char="•"/>
            </a:pPr>
            <a:r>
              <a:rPr lang="sv-SE" dirty="0"/>
              <a:t>Av de som hade testat droger hade </a:t>
            </a:r>
            <a:r>
              <a:rPr lang="sv-SE" dirty="0" smtClean="0"/>
              <a:t>26 </a:t>
            </a:r>
            <a:r>
              <a:rPr lang="sv-SE" dirty="0"/>
              <a:t>% testat </a:t>
            </a:r>
            <a:r>
              <a:rPr lang="sv-SE" dirty="0" smtClean="0"/>
              <a:t>Spice. (42 % i Göteborg)</a:t>
            </a:r>
            <a:endParaRPr lang="sv-SE" dirty="0"/>
          </a:p>
          <a:p>
            <a:pPr marL="285750" indent="-285750">
              <a:buFont typeface="Arial" panose="020B0604020202020204" pitchFamily="34" charset="0"/>
              <a:buChar char="•"/>
            </a:pPr>
            <a:endParaRPr lang="sv-SE" dirty="0" smtClean="0"/>
          </a:p>
          <a:p>
            <a:pPr marL="285750" indent="-285750">
              <a:buFont typeface="Arial" panose="020B0604020202020204" pitchFamily="34" charset="0"/>
              <a:buChar char="•"/>
            </a:pPr>
            <a:r>
              <a:rPr lang="sv-SE" dirty="0" smtClean="0"/>
              <a:t>Det </a:t>
            </a:r>
            <a:r>
              <a:rPr lang="sv-SE" dirty="0"/>
              <a:t>framkom också att </a:t>
            </a:r>
            <a:r>
              <a:rPr lang="sv-SE" dirty="0" err="1"/>
              <a:t>spice</a:t>
            </a:r>
            <a:r>
              <a:rPr lang="sv-SE" dirty="0"/>
              <a:t> </a:t>
            </a:r>
            <a:r>
              <a:rPr lang="sv-SE" dirty="0" smtClean="0"/>
              <a:t>eller </a:t>
            </a:r>
            <a:r>
              <a:rPr lang="sv-SE" dirty="0"/>
              <a:t>liknande rökmixar var den klart vanligaste nätdrogen. </a:t>
            </a:r>
          </a:p>
        </p:txBody>
      </p:sp>
    </p:spTree>
    <p:extLst>
      <p:ext uri="{BB962C8B-B14F-4D97-AF65-F5344CB8AC3E}">
        <p14:creationId xmlns:p14="http://schemas.microsoft.com/office/powerpoint/2010/main" val="2805808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1000"/>
                                        <p:tgtEl>
                                          <p:spTgt spid="4">
                                            <p:txEl>
                                              <p:pRg st="5" end="5"/>
                                            </p:txEl>
                                          </p:spTgt>
                                        </p:tgtEl>
                                      </p:cBhvr>
                                    </p:animEffect>
                                    <p:anim calcmode="lin" valueType="num">
                                      <p:cBhvr>
                                        <p:cTn id="1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fade">
                                      <p:cBhvr>
                                        <p:cTn id="17" dur="1000"/>
                                        <p:tgtEl>
                                          <p:spTgt spid="4">
                                            <p:txEl>
                                              <p:pRg st="7" end="7"/>
                                            </p:txEl>
                                          </p:spTgt>
                                        </p:tgtEl>
                                      </p:cBhvr>
                                    </p:animEffect>
                                    <p:anim calcmode="lin" valueType="num">
                                      <p:cBhvr>
                                        <p:cTn id="1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827584" y="1484784"/>
            <a:ext cx="6840760" cy="923330"/>
          </a:xfrm>
          <a:prstGeom prst="rect">
            <a:avLst/>
          </a:prstGeom>
        </p:spPr>
        <p:txBody>
          <a:bodyPr wrap="square">
            <a:spAutoFit/>
          </a:bodyPr>
          <a:lstStyle/>
          <a:p>
            <a:r>
              <a:rPr lang="sv-SE" dirty="0"/>
              <a:t>Under 2013 svarade 7 % av pojkarna och 6 % av flickorna i årskurs 9 att de någon gång provat narkotika. </a:t>
            </a:r>
            <a:endParaRPr lang="sv-SE" dirty="0" smtClean="0"/>
          </a:p>
          <a:p>
            <a:r>
              <a:rPr lang="sv-SE" dirty="0" smtClean="0"/>
              <a:t>Alltsedan </a:t>
            </a:r>
            <a:r>
              <a:rPr lang="sv-SE" dirty="0"/>
              <a:t>mitten av 90-talet har dessa nivåer legat mellan </a:t>
            </a:r>
            <a:r>
              <a:rPr lang="sv-SE" dirty="0" smtClean="0"/>
              <a:t>5–10 %. </a:t>
            </a:r>
            <a:endParaRPr lang="sv-SE" dirty="0"/>
          </a:p>
        </p:txBody>
      </p:sp>
      <p:sp>
        <p:nvSpPr>
          <p:cNvPr id="4" name="Rektangel 3"/>
          <p:cNvSpPr/>
          <p:nvPr/>
        </p:nvSpPr>
        <p:spPr>
          <a:xfrm>
            <a:off x="683568" y="3258850"/>
            <a:ext cx="7632848" cy="1754326"/>
          </a:xfrm>
          <a:prstGeom prst="rect">
            <a:avLst/>
          </a:prstGeom>
        </p:spPr>
        <p:txBody>
          <a:bodyPr wrap="square">
            <a:spAutoFit/>
          </a:bodyPr>
          <a:lstStyle/>
          <a:p>
            <a:r>
              <a:rPr lang="sv-SE" dirty="0"/>
              <a:t>Den uppgång i narkotikaerfarenheten bland gymnasieeleverna som in-träffade till och med 2010 har därefter upphört och snarast tenderat att åter vände nedåt. </a:t>
            </a:r>
            <a:endParaRPr lang="sv-SE" dirty="0" smtClean="0"/>
          </a:p>
          <a:p>
            <a:r>
              <a:rPr lang="sv-SE" dirty="0" smtClean="0"/>
              <a:t>I </a:t>
            </a:r>
            <a:r>
              <a:rPr lang="sv-SE" dirty="0"/>
              <a:t>år svarade </a:t>
            </a:r>
            <a:endParaRPr lang="sv-SE" dirty="0" smtClean="0"/>
          </a:p>
          <a:p>
            <a:pPr marL="285750" indent="-285750">
              <a:buFont typeface="Arial" panose="020B0604020202020204" pitchFamily="34" charset="0"/>
              <a:buChar char="•"/>
            </a:pPr>
            <a:r>
              <a:rPr lang="sv-SE" dirty="0" smtClean="0"/>
              <a:t>19 </a:t>
            </a:r>
            <a:r>
              <a:rPr lang="sv-SE" dirty="0"/>
              <a:t>% av pojkarna och 14 % av flickorna i </a:t>
            </a:r>
            <a:r>
              <a:rPr lang="sv-SE" dirty="0" smtClean="0"/>
              <a:t>gymnasiet </a:t>
            </a:r>
            <a:r>
              <a:rPr lang="sv-SE" dirty="0"/>
              <a:t>att de använt narkotika någon gång. </a:t>
            </a:r>
          </a:p>
        </p:txBody>
      </p:sp>
    </p:spTree>
    <p:extLst>
      <p:ext uri="{BB962C8B-B14F-4D97-AF65-F5344CB8AC3E}">
        <p14:creationId xmlns:p14="http://schemas.microsoft.com/office/powerpoint/2010/main" val="146542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additive="base">
                                        <p:cTn id="2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lysbildenummer 5"/>
          <p:cNvSpPr txBox="1">
            <a:spLocks noGrp="1"/>
          </p:cNvSpPr>
          <p:nvPr/>
        </p:nvSpPr>
        <p:spPr bwMode="auto">
          <a:xfrm>
            <a:off x="6553200" y="6245225"/>
            <a:ext cx="2133600" cy="476250"/>
          </a:xfrm>
          <a:prstGeom prst="rect">
            <a:avLst/>
          </a:prstGeom>
          <a:noFill/>
          <a:ln>
            <a:miter lim="800000"/>
            <a:headEnd/>
            <a:tailEnd/>
          </a:ln>
        </p:spPr>
        <p:txBody>
          <a:bodyPr anchor="b"/>
          <a:lstStyle/>
          <a:p>
            <a:pPr algn="r">
              <a:defRPr/>
            </a:pPr>
            <a:fld id="{E83A4868-7E7B-4742-8C82-E0DA61838797}" type="slidenum">
              <a:rPr lang="en-US" altLang="en-US" sz="1400">
                <a:effectLst>
                  <a:outerShdw blurRad="38100" dist="38100" dir="2700000" algn="tl">
                    <a:srgbClr val="000000"/>
                  </a:outerShdw>
                </a:effectLst>
                <a:latin typeface="Arial" pitchFamily="34" charset="0"/>
              </a:rPr>
              <a:pPr algn="r">
                <a:defRPr/>
              </a:pPr>
              <a:t>45</a:t>
            </a:fld>
            <a:endParaRPr lang="en-US" altLang="en-US" sz="1400">
              <a:effectLst>
                <a:outerShdw blurRad="38100" dist="38100" dir="2700000" algn="tl">
                  <a:srgbClr val="000000"/>
                </a:outerShdw>
              </a:effectLst>
              <a:latin typeface="Arial" pitchFamily="34" charset="0"/>
            </a:endParaRPr>
          </a:p>
        </p:txBody>
      </p:sp>
      <p:sp>
        <p:nvSpPr>
          <p:cNvPr id="25603" name="Plassholder for innhold 2"/>
          <p:cNvSpPr>
            <a:spLocks/>
          </p:cNvSpPr>
          <p:nvPr/>
        </p:nvSpPr>
        <p:spPr bwMode="auto">
          <a:xfrm>
            <a:off x="827088" y="2565400"/>
            <a:ext cx="7926387" cy="360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lnSpc>
                <a:spcPct val="90000"/>
              </a:lnSpc>
              <a:buClrTx/>
              <a:buSzTx/>
              <a:buFontTx/>
              <a:buChar char="•"/>
            </a:pPr>
            <a:r>
              <a:rPr lang="nb-NO" altLang="sv-SE" sz="2400">
                <a:latin typeface="Times" pitchFamily="18" charset="0"/>
              </a:rPr>
              <a:t>Har samma effekt som THC</a:t>
            </a:r>
          </a:p>
          <a:p>
            <a:pPr eaLnBrk="1" hangingPunct="1">
              <a:lnSpc>
                <a:spcPct val="90000"/>
              </a:lnSpc>
              <a:buClrTx/>
              <a:buSzTx/>
              <a:buFontTx/>
              <a:buChar char="•"/>
            </a:pPr>
            <a:r>
              <a:rPr lang="nb-NO" altLang="sv-SE" sz="2400">
                <a:latin typeface="Times" pitchFamily="18" charset="0"/>
              </a:rPr>
              <a:t>Binder ca 24 gånger starkare till receptorn. </a:t>
            </a:r>
          </a:p>
          <a:p>
            <a:pPr eaLnBrk="1" hangingPunct="1">
              <a:lnSpc>
                <a:spcPct val="90000"/>
              </a:lnSpc>
              <a:buClrTx/>
              <a:buSzTx/>
              <a:buFontTx/>
              <a:buChar char="•"/>
            </a:pPr>
            <a:r>
              <a:rPr lang="nb-NO" altLang="sv-SE" sz="2400">
                <a:latin typeface="Times" pitchFamily="18" charset="0"/>
              </a:rPr>
              <a:t>Kan rökas och ätas.</a:t>
            </a:r>
          </a:p>
          <a:p>
            <a:pPr eaLnBrk="1" hangingPunct="1">
              <a:lnSpc>
                <a:spcPct val="90000"/>
              </a:lnSpc>
              <a:buClrTx/>
              <a:buSzTx/>
              <a:buFontTx/>
              <a:buChar char="•"/>
            </a:pPr>
            <a:r>
              <a:rPr lang="nb-NO" altLang="sv-SE" sz="2400">
                <a:latin typeface="Times" pitchFamily="18" charset="0"/>
              </a:rPr>
              <a:t>Förorsakar ångest och panikanfall, oro och rastlöshet.</a:t>
            </a:r>
          </a:p>
          <a:p>
            <a:pPr eaLnBrk="1" hangingPunct="1">
              <a:lnSpc>
                <a:spcPct val="90000"/>
              </a:lnSpc>
              <a:buClrTx/>
              <a:buSzTx/>
              <a:buFontTx/>
              <a:buChar char="•"/>
            </a:pPr>
            <a:r>
              <a:rPr lang="nb-NO" altLang="sv-SE" sz="2400">
                <a:latin typeface="Times" pitchFamily="18" charset="0"/>
              </a:rPr>
              <a:t>Ger ibland hallucinogena upplevelser (ej illusion).</a:t>
            </a:r>
          </a:p>
          <a:p>
            <a:pPr eaLnBrk="1" hangingPunct="1">
              <a:lnSpc>
                <a:spcPct val="90000"/>
              </a:lnSpc>
              <a:buClrTx/>
              <a:buSzTx/>
              <a:buFontTx/>
              <a:buChar char="•"/>
            </a:pPr>
            <a:r>
              <a:rPr lang="nb-NO" altLang="sv-SE" sz="2400">
                <a:latin typeface="Times" pitchFamily="18" charset="0"/>
              </a:rPr>
              <a:t>Erfarna cannabisanvändare anser effekten skrämmande.</a:t>
            </a:r>
          </a:p>
        </p:txBody>
      </p:sp>
      <p:sp>
        <p:nvSpPr>
          <p:cNvPr id="25604" name="Tittel 1"/>
          <p:cNvSpPr>
            <a:spLocks/>
          </p:cNvSpPr>
          <p:nvPr/>
        </p:nvSpPr>
        <p:spPr bwMode="auto">
          <a:xfrm>
            <a:off x="685800" y="1447800"/>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nb-NO" altLang="sv-SE" b="1"/>
              <a:t>JWH-018 eller de andra är alla imitationer eller analoger till THC</a:t>
            </a:r>
          </a:p>
        </p:txBody>
      </p:sp>
    </p:spTree>
    <p:extLst>
      <p:ext uri="{BB962C8B-B14F-4D97-AF65-F5344CB8AC3E}">
        <p14:creationId xmlns:p14="http://schemas.microsoft.com/office/powerpoint/2010/main" val="3915660935"/>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ktangel 1"/>
          <p:cNvSpPr>
            <a:spLocks noChangeArrowheads="1"/>
          </p:cNvSpPr>
          <p:nvPr/>
        </p:nvSpPr>
        <p:spPr bwMode="auto">
          <a:xfrm>
            <a:off x="250825" y="1304925"/>
            <a:ext cx="856932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sz="1800" dirty="0"/>
              <a:t>Dessa effekter är inte väldokumenterade, </a:t>
            </a:r>
          </a:p>
          <a:p>
            <a:pPr eaLnBrk="1" hangingPunct="1">
              <a:spcBef>
                <a:spcPct val="0"/>
              </a:spcBef>
              <a:buClrTx/>
              <a:buSzTx/>
              <a:buFontTx/>
              <a:buNone/>
            </a:pPr>
            <a:endParaRPr lang="sv-SE" altLang="sv-SE" sz="1800" dirty="0"/>
          </a:p>
          <a:p>
            <a:pPr eaLnBrk="1" hangingPunct="1">
              <a:spcBef>
                <a:spcPct val="0"/>
              </a:spcBef>
              <a:buClrTx/>
              <a:buSzTx/>
              <a:buFontTx/>
              <a:buNone/>
            </a:pPr>
            <a:r>
              <a:rPr lang="sv-SE" altLang="sv-SE" sz="1800" dirty="0"/>
              <a:t>men det är tillsammans med den kunskapen som finns om hur dessa substanser är menade att fungera inte så svårt att räkna ut att </a:t>
            </a:r>
          </a:p>
          <a:p>
            <a:pPr eaLnBrk="1" hangingPunct="1">
              <a:spcBef>
                <a:spcPct val="0"/>
              </a:spcBef>
              <a:buClrTx/>
              <a:buSzTx/>
              <a:buFontTx/>
              <a:buNone/>
            </a:pPr>
            <a:endParaRPr lang="sv-SE" altLang="sv-SE" sz="1800" dirty="0"/>
          </a:p>
          <a:p>
            <a:pPr eaLnBrk="1" hangingPunct="1">
              <a:spcBef>
                <a:spcPct val="0"/>
              </a:spcBef>
              <a:buClrTx/>
              <a:buSzTx/>
              <a:buFontTx/>
              <a:buNone/>
            </a:pPr>
            <a:r>
              <a:rPr lang="sv-SE" altLang="sv-SE" sz="1800" dirty="0"/>
              <a:t>stora doser kommer att förorsaka negativa effekter som inte marijuanan skapar.</a:t>
            </a:r>
          </a:p>
        </p:txBody>
      </p:sp>
      <p:sp>
        <p:nvSpPr>
          <p:cNvPr id="3" name="Text Box 2"/>
          <p:cNvSpPr txBox="1">
            <a:spLocks noChangeArrowheads="1"/>
          </p:cNvSpPr>
          <p:nvPr/>
        </p:nvSpPr>
        <p:spPr bwMode="auto">
          <a:xfrm>
            <a:off x="250825" y="847725"/>
            <a:ext cx="2062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GB" altLang="sv-SE" sz="2400">
                <a:solidFill>
                  <a:srgbClr val="FF9900"/>
                </a:solidFill>
                <a:latin typeface="Times New Roman" pitchFamily="18" charset="0"/>
              </a:rPr>
              <a:t>Akut påverkan</a:t>
            </a:r>
            <a:r>
              <a:rPr lang="en-GB" altLang="sv-SE" sz="2400">
                <a:latin typeface="Times New Roman" pitchFamily="18" charset="0"/>
              </a:rPr>
              <a:t> </a:t>
            </a:r>
          </a:p>
        </p:txBody>
      </p:sp>
      <p:sp>
        <p:nvSpPr>
          <p:cNvPr id="21508" name="Rektangel 5"/>
          <p:cNvSpPr>
            <a:spLocks noChangeArrowheads="1"/>
          </p:cNvSpPr>
          <p:nvPr/>
        </p:nvSpPr>
        <p:spPr bwMode="auto">
          <a:xfrm>
            <a:off x="3268067" y="386432"/>
            <a:ext cx="30321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sz="2800" b="1" dirty="0">
                <a:solidFill>
                  <a:srgbClr val="FF9900"/>
                </a:solidFill>
              </a:rPr>
              <a:t>Ruset hos Spice</a:t>
            </a:r>
            <a:endParaRPr lang="sv-SE" altLang="sv-SE" sz="2800" dirty="0">
              <a:solidFill>
                <a:srgbClr val="FF9900"/>
              </a:solidFill>
              <a:latin typeface="Times New Roman" pitchFamily="18" charset="0"/>
            </a:endParaRPr>
          </a:p>
        </p:txBody>
      </p:sp>
      <p:sp>
        <p:nvSpPr>
          <p:cNvPr id="2" name="textruta 1"/>
          <p:cNvSpPr txBox="1"/>
          <p:nvPr/>
        </p:nvSpPr>
        <p:spPr>
          <a:xfrm>
            <a:off x="395536" y="3789040"/>
            <a:ext cx="8088689" cy="369332"/>
          </a:xfrm>
          <a:prstGeom prst="rect">
            <a:avLst/>
          </a:prstGeom>
          <a:noFill/>
        </p:spPr>
        <p:txBody>
          <a:bodyPr wrap="none" rtlCol="0">
            <a:spAutoFit/>
          </a:bodyPr>
          <a:lstStyle/>
          <a:p>
            <a:r>
              <a:rPr lang="sv-SE" dirty="0" smtClean="0"/>
              <a:t>Ruset beror på hur mycket du får i dig och viken styrka och vem du är neurobiologiskt</a:t>
            </a:r>
            <a:endParaRPr lang="sv-SE" dirty="0"/>
          </a:p>
        </p:txBody>
      </p:sp>
    </p:spTree>
    <p:extLst>
      <p:ext uri="{BB962C8B-B14F-4D97-AF65-F5344CB8AC3E}">
        <p14:creationId xmlns:p14="http://schemas.microsoft.com/office/powerpoint/2010/main" val="3123364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sv-SE" altLang="sv-SE" sz="2000" smtClean="0">
                <a:effectLst/>
              </a:rPr>
              <a:t>Högt blodtryck</a:t>
            </a:r>
          </a:p>
          <a:p>
            <a:pPr>
              <a:lnSpc>
                <a:spcPct val="80000"/>
              </a:lnSpc>
            </a:pPr>
            <a:r>
              <a:rPr lang="sv-SE" altLang="sv-SE" sz="2000" smtClean="0">
                <a:effectLst/>
              </a:rPr>
              <a:t>Hög puls</a:t>
            </a:r>
          </a:p>
          <a:p>
            <a:pPr>
              <a:lnSpc>
                <a:spcPct val="80000"/>
              </a:lnSpc>
            </a:pPr>
            <a:r>
              <a:rPr lang="sv-SE" altLang="sv-SE" sz="2000" smtClean="0">
                <a:effectLst/>
              </a:rPr>
              <a:t>Bröstsmärtor</a:t>
            </a:r>
          </a:p>
          <a:p>
            <a:pPr>
              <a:lnSpc>
                <a:spcPct val="80000"/>
              </a:lnSpc>
            </a:pPr>
            <a:r>
              <a:rPr lang="sv-SE" altLang="sv-SE" sz="2000" smtClean="0">
                <a:effectLst/>
              </a:rPr>
              <a:t>Hjärtinfarkt</a:t>
            </a:r>
          </a:p>
          <a:p>
            <a:pPr>
              <a:lnSpc>
                <a:spcPct val="80000"/>
              </a:lnSpc>
            </a:pPr>
            <a:r>
              <a:rPr lang="sv-SE" altLang="sv-SE" sz="2000" smtClean="0">
                <a:effectLst/>
              </a:rPr>
              <a:t>Medvetslöshet</a:t>
            </a:r>
          </a:p>
          <a:p>
            <a:pPr>
              <a:lnSpc>
                <a:spcPct val="80000"/>
              </a:lnSpc>
            </a:pPr>
            <a:r>
              <a:rPr lang="sv-SE" altLang="sv-SE" sz="2000" smtClean="0">
                <a:effectLst/>
              </a:rPr>
              <a:t>Kramper</a:t>
            </a:r>
          </a:p>
          <a:p>
            <a:pPr>
              <a:lnSpc>
                <a:spcPct val="80000"/>
              </a:lnSpc>
            </a:pPr>
            <a:r>
              <a:rPr lang="sv-SE" altLang="sv-SE" sz="2000" smtClean="0">
                <a:effectLst/>
              </a:rPr>
              <a:t>Agitation/oro</a:t>
            </a:r>
          </a:p>
          <a:p>
            <a:pPr>
              <a:lnSpc>
                <a:spcPct val="80000"/>
              </a:lnSpc>
            </a:pPr>
            <a:r>
              <a:rPr lang="sv-SE" altLang="sv-SE" sz="2000" smtClean="0">
                <a:effectLst/>
              </a:rPr>
              <a:t>Ångest</a:t>
            </a:r>
          </a:p>
          <a:p>
            <a:pPr>
              <a:lnSpc>
                <a:spcPct val="80000"/>
              </a:lnSpc>
            </a:pPr>
            <a:r>
              <a:rPr lang="sv-SE" altLang="sv-SE" sz="2000" smtClean="0">
                <a:effectLst/>
              </a:rPr>
              <a:t>Panikanfall</a:t>
            </a:r>
          </a:p>
          <a:p>
            <a:pPr>
              <a:lnSpc>
                <a:spcPct val="80000"/>
              </a:lnSpc>
            </a:pPr>
            <a:r>
              <a:rPr lang="sv-SE" altLang="sv-SE" sz="2000" smtClean="0">
                <a:effectLst/>
              </a:rPr>
              <a:t>Akut psykos och förvirring vid tidigare stabil psykisk sjukdom</a:t>
            </a:r>
          </a:p>
          <a:p>
            <a:pPr>
              <a:lnSpc>
                <a:spcPct val="80000"/>
              </a:lnSpc>
            </a:pPr>
            <a:r>
              <a:rPr lang="sv-SE" altLang="sv-SE" sz="2000" smtClean="0">
                <a:effectLst/>
              </a:rPr>
              <a:t>Känslan av att inte få luft</a:t>
            </a:r>
          </a:p>
          <a:p>
            <a:pPr>
              <a:lnSpc>
                <a:spcPct val="80000"/>
              </a:lnSpc>
            </a:pPr>
            <a:endParaRPr lang="sv-SE" altLang="sv-SE" sz="2000" smtClean="0">
              <a:effectLst/>
            </a:endParaRPr>
          </a:p>
        </p:txBody>
      </p:sp>
      <p:sp>
        <p:nvSpPr>
          <p:cNvPr id="22530"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sv-SE" altLang="sv-SE" sz="4000" smtClean="0">
                <a:effectLst/>
              </a:rPr>
              <a:t>Akuta skadeverkningar och CB1 agonister</a:t>
            </a:r>
          </a:p>
        </p:txBody>
      </p:sp>
    </p:spTree>
    <p:extLst>
      <p:ext uri="{BB962C8B-B14F-4D97-AF65-F5344CB8AC3E}">
        <p14:creationId xmlns:p14="http://schemas.microsoft.com/office/powerpoint/2010/main" val="11696370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467544" y="889844"/>
            <a:ext cx="8352928" cy="5078313"/>
          </a:xfrm>
          <a:prstGeom prst="rect">
            <a:avLst/>
          </a:prstGeom>
        </p:spPr>
        <p:txBody>
          <a:bodyPr wrap="square">
            <a:spAutoFit/>
          </a:bodyPr>
          <a:lstStyle/>
          <a:p>
            <a:pPr>
              <a:lnSpc>
                <a:spcPct val="150000"/>
              </a:lnSpc>
            </a:pPr>
            <a:r>
              <a:rPr lang="sv-SE" b="1" dirty="0"/>
              <a:t>Eftersom en del av substanserna har en längre ruseffekt jämfört med naturligt THC, så </a:t>
            </a:r>
            <a:r>
              <a:rPr lang="sv-SE" b="1" dirty="0" smtClean="0"/>
              <a:t>rapporteras:</a:t>
            </a:r>
          </a:p>
          <a:p>
            <a:pPr marL="285750" indent="-285750">
              <a:lnSpc>
                <a:spcPct val="150000"/>
              </a:lnSpc>
              <a:buFont typeface="Arial" panose="020B0604020202020204" pitchFamily="34" charset="0"/>
              <a:buChar char="•"/>
            </a:pPr>
            <a:r>
              <a:rPr lang="sv-SE" dirty="0" smtClean="0"/>
              <a:t> </a:t>
            </a:r>
            <a:r>
              <a:rPr lang="sv-SE" dirty="0"/>
              <a:t>negativa effekter som ofta uppstår dagen efter konsumtionen, som allmän bakfullhet liknande den vid alkoholbakfylla, fast utan illamående, </a:t>
            </a:r>
            <a:endParaRPr lang="sv-SE" dirty="0" smtClean="0"/>
          </a:p>
          <a:p>
            <a:pPr marL="285750" indent="-285750">
              <a:lnSpc>
                <a:spcPct val="150000"/>
              </a:lnSpc>
              <a:buFont typeface="Arial" panose="020B0604020202020204" pitchFamily="34" charset="0"/>
              <a:buChar char="•"/>
            </a:pPr>
            <a:r>
              <a:rPr lang="sv-SE" dirty="0" smtClean="0"/>
              <a:t>mentalt </a:t>
            </a:r>
            <a:r>
              <a:rPr lang="sv-SE" dirty="0"/>
              <a:t>långsam, förvirrad, tankspridd, försämring av lång och korttidsminne</a:t>
            </a:r>
            <a:r>
              <a:rPr lang="sv-SE" dirty="0" smtClean="0"/>
              <a:t>.</a:t>
            </a:r>
          </a:p>
          <a:p>
            <a:pPr marL="285750" indent="-285750">
              <a:lnSpc>
                <a:spcPct val="150000"/>
              </a:lnSpc>
              <a:buFont typeface="Arial" panose="020B0604020202020204" pitchFamily="34" charset="0"/>
              <a:buChar char="•"/>
            </a:pPr>
            <a:r>
              <a:rPr lang="sv-SE" dirty="0"/>
              <a:t> </a:t>
            </a:r>
            <a:r>
              <a:rPr lang="sv-SE" dirty="0" smtClean="0"/>
              <a:t>Andra rapporter </a:t>
            </a:r>
            <a:r>
              <a:rPr lang="sv-SE" dirty="0"/>
              <a:t>nämner den kvalitativa nedsättningen av tankefunktioner och känslofunktioner, som att allt syre lämnar hjärnan. </a:t>
            </a:r>
            <a:endParaRPr lang="sv-SE" dirty="0" smtClean="0"/>
          </a:p>
          <a:p>
            <a:pPr marL="285750" indent="-285750">
              <a:lnSpc>
                <a:spcPct val="150000"/>
              </a:lnSpc>
              <a:buFont typeface="Arial" panose="020B0604020202020204" pitchFamily="34" charset="0"/>
              <a:buChar char="•"/>
            </a:pPr>
            <a:r>
              <a:rPr lang="sv-SE" dirty="0" smtClean="0"/>
              <a:t>Även </a:t>
            </a:r>
            <a:r>
              <a:rPr lang="sv-SE" dirty="0"/>
              <a:t>negativa effekter vid långvarigt bruk, upp till 7 dagar efter avslutat användande, rapporteras framförallt kopplat till associationskapacitet</a:t>
            </a:r>
            <a:r>
              <a:rPr lang="sv-SE" dirty="0" smtClean="0"/>
              <a:t>.</a:t>
            </a:r>
          </a:p>
          <a:p>
            <a:pPr marL="285750" indent="-285750">
              <a:lnSpc>
                <a:spcPct val="150000"/>
              </a:lnSpc>
              <a:buFont typeface="Arial" panose="020B0604020202020204" pitchFamily="34" charset="0"/>
              <a:buChar char="•"/>
            </a:pPr>
            <a:r>
              <a:rPr lang="sv-SE" dirty="0" smtClean="0"/>
              <a:t>Andra </a:t>
            </a:r>
            <a:r>
              <a:rPr lang="sv-SE" dirty="0"/>
              <a:t>rapporter nämner hjärtattacker vid användande av K2. </a:t>
            </a:r>
            <a:endParaRPr lang="sv-SE" dirty="0" smtClean="0"/>
          </a:p>
          <a:p>
            <a:pPr marL="285750" indent="-285750">
              <a:lnSpc>
                <a:spcPct val="150000"/>
              </a:lnSpc>
              <a:buFont typeface="Arial" panose="020B0604020202020204" pitchFamily="34" charset="0"/>
              <a:buChar char="•"/>
            </a:pPr>
            <a:r>
              <a:rPr lang="sv-SE" dirty="0" smtClean="0"/>
              <a:t>Det </a:t>
            </a:r>
            <a:r>
              <a:rPr lang="sv-SE" dirty="0"/>
              <a:t>rapporteras krampryckningar och anfall som liknar epileptisk aktivitet även hos personer som inte har detta sen tidigare.</a:t>
            </a:r>
          </a:p>
        </p:txBody>
      </p:sp>
    </p:spTree>
    <p:extLst>
      <p:ext uri="{BB962C8B-B14F-4D97-AF65-F5344CB8AC3E}">
        <p14:creationId xmlns:p14="http://schemas.microsoft.com/office/powerpoint/2010/main" val="414080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233363" y="1125538"/>
            <a:ext cx="235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miter lim="800000"/>
                <a:headEnd type="none" w="sm" len="sm"/>
                <a:tailEnd type="none" w="med" len="lg"/>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GB" altLang="sv-SE" sz="2400">
                <a:solidFill>
                  <a:srgbClr val="FF9900"/>
                </a:solidFill>
                <a:latin typeface="Times New Roman" pitchFamily="18" charset="0"/>
              </a:rPr>
              <a:t>Kronisk påverkan</a:t>
            </a:r>
            <a:endParaRPr lang="sv-SE" altLang="sv-SE" sz="2400">
              <a:latin typeface="Times New Roman" pitchFamily="18" charset="0"/>
            </a:endParaRPr>
          </a:p>
        </p:txBody>
      </p:sp>
      <p:sp>
        <p:nvSpPr>
          <p:cNvPr id="23555" name="textruta 4"/>
          <p:cNvSpPr txBox="1">
            <a:spLocks noChangeArrowheads="1"/>
          </p:cNvSpPr>
          <p:nvPr/>
        </p:nvSpPr>
        <p:spPr bwMode="auto">
          <a:xfrm>
            <a:off x="323850" y="1844675"/>
            <a:ext cx="278923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sz="1800"/>
              <a:t>Personlighetsförändringar</a:t>
            </a:r>
          </a:p>
          <a:p>
            <a:pPr eaLnBrk="1" hangingPunct="1">
              <a:spcBef>
                <a:spcPct val="0"/>
              </a:spcBef>
              <a:buClrTx/>
              <a:buSzTx/>
              <a:buFontTx/>
              <a:buNone/>
            </a:pPr>
            <a:r>
              <a:rPr lang="sv-SE" altLang="sv-SE" sz="1800"/>
              <a:t>Ökad cancerrisk</a:t>
            </a:r>
          </a:p>
          <a:p>
            <a:pPr eaLnBrk="1" hangingPunct="1">
              <a:spcBef>
                <a:spcPct val="0"/>
              </a:spcBef>
              <a:buClrTx/>
              <a:buSzTx/>
              <a:buFontTx/>
              <a:buNone/>
            </a:pPr>
            <a:r>
              <a:rPr lang="sv-SE" altLang="sv-SE" sz="1800"/>
              <a:t>munhåleskador</a:t>
            </a:r>
          </a:p>
        </p:txBody>
      </p:sp>
      <p:sp>
        <p:nvSpPr>
          <p:cNvPr id="23556" name="Rektangel 5"/>
          <p:cNvSpPr>
            <a:spLocks noChangeArrowheads="1"/>
          </p:cNvSpPr>
          <p:nvPr/>
        </p:nvSpPr>
        <p:spPr bwMode="auto">
          <a:xfrm>
            <a:off x="2692003" y="314424"/>
            <a:ext cx="30321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sv-SE" altLang="sv-SE" sz="2800" b="1" dirty="0">
                <a:solidFill>
                  <a:srgbClr val="FF9900"/>
                </a:solidFill>
              </a:rPr>
              <a:t>Ruset hos Spice</a:t>
            </a:r>
            <a:endParaRPr lang="sv-SE" altLang="sv-SE" sz="2800" dirty="0">
              <a:solidFill>
                <a:srgbClr val="FF9900"/>
              </a:solidFill>
              <a:latin typeface="Times New Roman" pitchFamily="18" charset="0"/>
            </a:endParaRPr>
          </a:p>
        </p:txBody>
      </p:sp>
      <p:sp>
        <p:nvSpPr>
          <p:cNvPr id="23557" name="Rektangel 1"/>
          <p:cNvSpPr>
            <a:spLocks noChangeArrowheads="1"/>
          </p:cNvSpPr>
          <p:nvPr/>
        </p:nvSpPr>
        <p:spPr bwMode="auto">
          <a:xfrm>
            <a:off x="323850" y="2924175"/>
            <a:ext cx="4572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sv-SE" sz="1800" b="1"/>
              <a:t>Spice kan kopplas till psykos, hjärnskador och njurskada</a:t>
            </a:r>
          </a:p>
        </p:txBody>
      </p:sp>
      <p:sp>
        <p:nvSpPr>
          <p:cNvPr id="6" name="Rektangel 5"/>
          <p:cNvSpPr/>
          <p:nvPr/>
        </p:nvSpPr>
        <p:spPr>
          <a:xfrm>
            <a:off x="1412875" y="5013176"/>
            <a:ext cx="5742384" cy="1200329"/>
          </a:xfrm>
          <a:prstGeom prst="rect">
            <a:avLst/>
          </a:prstGeom>
        </p:spPr>
        <p:txBody>
          <a:bodyPr wrap="square">
            <a:spAutoFit/>
          </a:bodyPr>
          <a:lstStyle/>
          <a:p>
            <a:r>
              <a:rPr lang="sv-SE" dirty="0"/>
              <a:t>Många som brukar Spice upplever depersonalisation när man inte har intagit Spice under några dagar, andra kan uppleva samma känslor dagen, ibland dagarna, efter att man intagit en för stor mängd </a:t>
            </a:r>
            <a:r>
              <a:rPr lang="sv-SE" dirty="0" err="1"/>
              <a:t>spice</a:t>
            </a:r>
            <a:r>
              <a:rPr lang="sv-SE" dirty="0" smtClean="0"/>
              <a:t>.</a:t>
            </a:r>
            <a:endParaRPr lang="sv-SE" dirty="0"/>
          </a:p>
        </p:txBody>
      </p:sp>
    </p:spTree>
    <p:extLst>
      <p:ext uri="{BB962C8B-B14F-4D97-AF65-F5344CB8AC3E}">
        <p14:creationId xmlns:p14="http://schemas.microsoft.com/office/powerpoint/2010/main" val="544946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eaLnBrk="1" fontAlgn="auto" hangingPunct="1">
              <a:spcAft>
                <a:spcPts val="0"/>
              </a:spcAft>
              <a:defRPr/>
            </a:pPr>
            <a:r>
              <a:rPr lang="sv-SE" dirty="0" smtClean="0"/>
              <a:t>Vilken roll har drogen i den unges liv?</a:t>
            </a:r>
            <a:endParaRPr lang="sv-SE" dirty="0"/>
          </a:p>
        </p:txBody>
      </p:sp>
      <p:sp>
        <p:nvSpPr>
          <p:cNvPr id="6147" name="Platshållare för innehåll 2"/>
          <p:cNvSpPr>
            <a:spLocks noGrp="1"/>
          </p:cNvSpPr>
          <p:nvPr>
            <p:ph idx="1"/>
          </p:nvPr>
        </p:nvSpPr>
        <p:spPr/>
        <p:txBody>
          <a:bodyPr/>
          <a:lstStyle/>
          <a:p>
            <a:pPr eaLnBrk="1" hangingPunct="1"/>
            <a:r>
              <a:rPr lang="sv-SE" smtClean="0"/>
              <a:t>Förälskelse?</a:t>
            </a:r>
          </a:p>
          <a:p>
            <a:pPr eaLnBrk="1" hangingPunct="1"/>
            <a:r>
              <a:rPr lang="sv-SE" smtClean="0"/>
              <a:t>Självreglering?</a:t>
            </a:r>
          </a:p>
          <a:p>
            <a:pPr eaLnBrk="1" hangingPunct="1"/>
            <a:r>
              <a:rPr lang="sv-SE" smtClean="0"/>
              <a:t>Ett sätt att fördriva tid?</a:t>
            </a:r>
          </a:p>
          <a:p>
            <a:pPr eaLnBrk="1" hangingPunct="1"/>
            <a:r>
              <a:rPr lang="sv-SE" smtClean="0"/>
              <a:t>…………..?</a:t>
            </a:r>
          </a:p>
        </p:txBody>
      </p:sp>
    </p:spTree>
    <p:extLst>
      <p:ext uri="{BB962C8B-B14F-4D97-AF65-F5344CB8AC3E}">
        <p14:creationId xmlns:p14="http://schemas.microsoft.com/office/powerpoint/2010/main" val="42837407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a:lnSpc>
                <a:spcPct val="80000"/>
              </a:lnSpc>
            </a:pPr>
            <a:r>
              <a:rPr lang="sv-SE" altLang="sv-SE" sz="1600" smtClean="0">
                <a:effectLst/>
              </a:rPr>
              <a:t>Huvudvärk</a:t>
            </a:r>
          </a:p>
          <a:p>
            <a:pPr>
              <a:lnSpc>
                <a:spcPct val="80000"/>
              </a:lnSpc>
            </a:pPr>
            <a:r>
              <a:rPr lang="sv-SE" altLang="sv-SE" sz="1600" smtClean="0">
                <a:effectLst/>
              </a:rPr>
              <a:t>Ångest</a:t>
            </a:r>
          </a:p>
          <a:p>
            <a:pPr>
              <a:lnSpc>
                <a:spcPct val="80000"/>
              </a:lnSpc>
            </a:pPr>
            <a:r>
              <a:rPr lang="sv-SE" altLang="sv-SE" sz="1600" smtClean="0">
                <a:effectLst/>
              </a:rPr>
              <a:t>Nervositet</a:t>
            </a:r>
          </a:p>
          <a:p>
            <a:pPr>
              <a:lnSpc>
                <a:spcPct val="80000"/>
              </a:lnSpc>
            </a:pPr>
            <a:r>
              <a:rPr lang="sv-SE" altLang="sv-SE" sz="1600" smtClean="0">
                <a:effectLst/>
              </a:rPr>
              <a:t>Sömnstörningar</a:t>
            </a:r>
          </a:p>
          <a:p>
            <a:pPr>
              <a:lnSpc>
                <a:spcPct val="80000"/>
              </a:lnSpc>
            </a:pPr>
            <a:r>
              <a:rPr lang="sv-SE" altLang="sv-SE" sz="1600" smtClean="0">
                <a:effectLst/>
              </a:rPr>
              <a:t>Nedsatt koncentration</a:t>
            </a:r>
          </a:p>
          <a:p>
            <a:pPr>
              <a:lnSpc>
                <a:spcPct val="80000"/>
              </a:lnSpc>
            </a:pPr>
            <a:r>
              <a:rPr lang="sv-SE" altLang="sv-SE" sz="1600" smtClean="0">
                <a:effectLst/>
              </a:rPr>
              <a:t>Illamående</a:t>
            </a:r>
          </a:p>
          <a:p>
            <a:pPr>
              <a:lnSpc>
                <a:spcPct val="80000"/>
              </a:lnSpc>
            </a:pPr>
            <a:r>
              <a:rPr lang="sv-SE" altLang="sv-SE" sz="1600" smtClean="0">
                <a:effectLst/>
              </a:rPr>
              <a:t>Depression och rastlöshet</a:t>
            </a:r>
          </a:p>
          <a:p>
            <a:pPr>
              <a:lnSpc>
                <a:spcPct val="80000"/>
              </a:lnSpc>
            </a:pPr>
            <a:r>
              <a:rPr lang="sv-SE" altLang="sv-SE" sz="1600" smtClean="0">
                <a:effectLst/>
              </a:rPr>
              <a:t>Irritabilitet</a:t>
            </a:r>
          </a:p>
          <a:p>
            <a:pPr>
              <a:lnSpc>
                <a:spcPct val="80000"/>
              </a:lnSpc>
            </a:pPr>
            <a:r>
              <a:rPr lang="sv-SE" altLang="sv-SE" sz="1600" smtClean="0">
                <a:effectLst/>
              </a:rPr>
              <a:t>Svettas</a:t>
            </a:r>
          </a:p>
          <a:p>
            <a:pPr>
              <a:lnSpc>
                <a:spcPct val="80000"/>
              </a:lnSpc>
            </a:pPr>
            <a:r>
              <a:rPr lang="sv-SE" altLang="sv-SE" sz="1600" smtClean="0">
                <a:effectLst/>
              </a:rPr>
              <a:t>Starkt sug</a:t>
            </a:r>
          </a:p>
          <a:p>
            <a:pPr>
              <a:lnSpc>
                <a:spcPct val="80000"/>
              </a:lnSpc>
            </a:pPr>
            <a:r>
              <a:rPr lang="sv-SE" altLang="sv-SE" sz="1600" smtClean="0">
                <a:effectLst/>
              </a:rPr>
              <a:t>Mardrömmar</a:t>
            </a:r>
          </a:p>
          <a:p>
            <a:pPr>
              <a:lnSpc>
                <a:spcPct val="80000"/>
              </a:lnSpc>
            </a:pPr>
            <a:r>
              <a:rPr lang="sv-SE" altLang="sv-SE" sz="1600" smtClean="0">
                <a:effectLst/>
              </a:rPr>
              <a:t>Kramper</a:t>
            </a:r>
          </a:p>
          <a:p>
            <a:pPr>
              <a:lnSpc>
                <a:spcPct val="80000"/>
              </a:lnSpc>
            </a:pPr>
            <a:r>
              <a:rPr lang="sv-SE" altLang="sv-SE" sz="1600" smtClean="0">
                <a:effectLst/>
              </a:rPr>
              <a:t>Hjärtbank</a:t>
            </a:r>
          </a:p>
          <a:p>
            <a:pPr>
              <a:lnSpc>
                <a:spcPct val="80000"/>
              </a:lnSpc>
            </a:pPr>
            <a:r>
              <a:rPr lang="sv-SE" altLang="sv-SE" sz="1600" smtClean="0">
                <a:effectLst/>
              </a:rPr>
              <a:t>Kräkningar</a:t>
            </a:r>
          </a:p>
          <a:p>
            <a:pPr>
              <a:lnSpc>
                <a:spcPct val="80000"/>
              </a:lnSpc>
            </a:pPr>
            <a:endParaRPr lang="sv-SE" altLang="sv-SE" sz="1600" smtClean="0">
              <a:effectLst/>
            </a:endParaRPr>
          </a:p>
        </p:txBody>
      </p:sp>
      <p:sp>
        <p:nvSpPr>
          <p:cNvPr id="2" name="Rubrik 1"/>
          <p:cNvSpPr>
            <a:spLocks noGrp="1"/>
          </p:cNvSpPr>
          <p:nvPr>
            <p:ph type="title"/>
          </p:nvPr>
        </p:nvSpPr>
        <p:spPr/>
        <p:txBody>
          <a:bodyPr>
            <a:normAutofit fontScale="90000"/>
          </a:bodyPr>
          <a:lstStyle/>
          <a:p>
            <a:pPr>
              <a:defRPr/>
            </a:pPr>
            <a:r>
              <a:rPr lang="sv-SE" altLang="sv-SE" smtClean="0">
                <a:effectLst/>
              </a:rPr>
              <a:t>Abstinenssymtom som uppstår efter en lång tids bruk är</a:t>
            </a:r>
            <a:r>
              <a:rPr lang="sv-SE" altLang="sv-SE" sz="3200" smtClean="0">
                <a:effectLst/>
              </a:rPr>
              <a:t>:</a:t>
            </a:r>
            <a:br>
              <a:rPr lang="sv-SE" altLang="sv-SE" sz="3200" smtClean="0">
                <a:effectLst/>
              </a:rPr>
            </a:br>
            <a:endParaRPr lang="en-GB"/>
          </a:p>
        </p:txBody>
      </p:sp>
    </p:spTree>
    <p:extLst>
      <p:ext uri="{BB962C8B-B14F-4D97-AF65-F5344CB8AC3E}">
        <p14:creationId xmlns:p14="http://schemas.microsoft.com/office/powerpoint/2010/main" val="32368645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xfrm>
            <a:off x="0" y="274638"/>
            <a:ext cx="8229600" cy="1143000"/>
          </a:xfrm>
        </p:spPr>
        <p:txBody>
          <a:bodyPr anchorCtr="1"/>
          <a:lstStyle/>
          <a:p>
            <a:pPr eaLnBrk="1" hangingPunct="1">
              <a:defRPr/>
            </a:pPr>
            <a:r>
              <a:rPr lang="sv-SE" dirty="0" smtClean="0">
                <a:solidFill>
                  <a:schemeClr val="tx1"/>
                </a:solidFill>
              </a:rPr>
              <a:t>Biverkningar och faror </a:t>
            </a:r>
          </a:p>
        </p:txBody>
      </p:sp>
      <p:sp>
        <p:nvSpPr>
          <p:cNvPr id="75779" name="Rectangle 3"/>
          <p:cNvSpPr>
            <a:spLocks noGrp="1" noChangeArrowheads="1"/>
          </p:cNvSpPr>
          <p:nvPr>
            <p:ph type="body" idx="4294967295"/>
          </p:nvPr>
        </p:nvSpPr>
        <p:spPr>
          <a:xfrm>
            <a:off x="0" y="1600200"/>
            <a:ext cx="8229600" cy="4525963"/>
          </a:xfrm>
        </p:spPr>
        <p:txBody>
          <a:bodyPr/>
          <a:lstStyle/>
          <a:p>
            <a:pPr eaLnBrk="1" hangingPunct="1">
              <a:lnSpc>
                <a:spcPct val="80000"/>
              </a:lnSpc>
              <a:buFont typeface="Wingdings" pitchFamily="2" charset="2"/>
              <a:buNone/>
            </a:pPr>
            <a:r>
              <a:rPr lang="sv-SE" sz="2000" dirty="0" smtClean="0"/>
              <a:t>Det finns bieffekter som förekommer hos personer som rökt </a:t>
            </a:r>
            <a:r>
              <a:rPr lang="sv-SE" sz="2000" dirty="0" err="1" smtClean="0"/>
              <a:t>spice</a:t>
            </a:r>
            <a:r>
              <a:rPr lang="sv-SE" sz="2000" dirty="0" smtClean="0"/>
              <a:t> ett tag,</a:t>
            </a:r>
          </a:p>
          <a:p>
            <a:pPr eaLnBrk="1" hangingPunct="1">
              <a:lnSpc>
                <a:spcPct val="80000"/>
              </a:lnSpc>
            </a:pPr>
            <a:r>
              <a:rPr lang="sv-SE" sz="2000" dirty="0" smtClean="0"/>
              <a:t>sinnena försämras radikalt (försämrat luktsinne och försämrad syn antas 1 av 10 personer få) och </a:t>
            </a:r>
          </a:p>
          <a:p>
            <a:pPr eaLnBrk="1" hangingPunct="1">
              <a:lnSpc>
                <a:spcPct val="80000"/>
              </a:lnSpc>
            </a:pPr>
            <a:r>
              <a:rPr lang="sv-SE" sz="2000" dirty="0" smtClean="0"/>
              <a:t>metallsmak förekommer ofta. </a:t>
            </a:r>
          </a:p>
          <a:p>
            <a:pPr eaLnBrk="1" hangingPunct="1">
              <a:lnSpc>
                <a:spcPct val="80000"/>
              </a:lnSpc>
            </a:pPr>
            <a:r>
              <a:rPr lang="sv-SE" sz="2000" dirty="0" smtClean="0"/>
              <a:t>Onormalt svettiga händer är också en av bieffekterna som förekommer bland de flesta </a:t>
            </a:r>
            <a:r>
              <a:rPr lang="sv-SE" sz="2000" dirty="0" err="1" smtClean="0"/>
              <a:t>spicerökarna</a:t>
            </a:r>
            <a:r>
              <a:rPr lang="sv-SE" sz="2000" dirty="0" smtClean="0"/>
              <a:t>. </a:t>
            </a:r>
          </a:p>
          <a:p>
            <a:pPr eaLnBrk="1" hangingPunct="1">
              <a:lnSpc>
                <a:spcPct val="80000"/>
              </a:lnSpc>
              <a:buFont typeface="Wingdings" pitchFamily="2" charset="2"/>
              <a:buNone/>
            </a:pPr>
            <a:endParaRPr lang="sv-SE" sz="2000" dirty="0" smtClean="0"/>
          </a:p>
          <a:p>
            <a:pPr eaLnBrk="1" hangingPunct="1">
              <a:lnSpc>
                <a:spcPct val="80000"/>
              </a:lnSpc>
              <a:buFont typeface="Wingdings" pitchFamily="2" charset="2"/>
              <a:buNone/>
            </a:pPr>
            <a:r>
              <a:rPr lang="sv-SE" sz="2000" dirty="0" smtClean="0"/>
              <a:t>Andra bieffekter liknar de från cannabis: </a:t>
            </a:r>
          </a:p>
          <a:p>
            <a:pPr eaLnBrk="1" hangingPunct="1">
              <a:lnSpc>
                <a:spcPct val="80000"/>
              </a:lnSpc>
            </a:pPr>
            <a:r>
              <a:rPr lang="sv-SE" sz="2000" dirty="0" smtClean="0"/>
              <a:t>torr mun, eufori, överdrivna hungerkänslor, paranoia och ångest</a:t>
            </a:r>
          </a:p>
          <a:p>
            <a:pPr marL="0" indent="0" eaLnBrk="1" hangingPunct="1">
              <a:lnSpc>
                <a:spcPct val="80000"/>
              </a:lnSpc>
              <a:buNone/>
            </a:pPr>
            <a:r>
              <a:rPr lang="sv-SE" sz="2000" dirty="0" smtClean="0"/>
              <a:t>Andra inte: </a:t>
            </a:r>
          </a:p>
          <a:p>
            <a:pPr eaLnBrk="1" hangingPunct="1">
              <a:lnSpc>
                <a:spcPct val="80000"/>
              </a:lnSpc>
            </a:pPr>
            <a:r>
              <a:rPr lang="sv-SE" sz="2000" dirty="0" smtClean="0"/>
              <a:t>Vid överdosering kan personen i fråga svimma, hosta blod och få näsblod. </a:t>
            </a:r>
          </a:p>
          <a:p>
            <a:pPr eaLnBrk="1" hangingPunct="1">
              <a:lnSpc>
                <a:spcPct val="80000"/>
              </a:lnSpc>
            </a:pPr>
            <a:r>
              <a:rPr lang="sv-SE" sz="2000" dirty="0" smtClean="0"/>
              <a:t>Men då det fortfarande är ganska osäkert vad drogen innehåller så finns det inga konkreta svar om framtida </a:t>
            </a:r>
            <a:r>
              <a:rPr lang="sv-SE" sz="2000" i="1" dirty="0" smtClean="0"/>
              <a:t>bieffekter.</a:t>
            </a:r>
            <a:endParaRPr lang="sv-SE" sz="2000" dirty="0" smtClean="0"/>
          </a:p>
        </p:txBody>
      </p:sp>
    </p:spTree>
    <p:extLst>
      <p:ext uri="{BB962C8B-B14F-4D97-AF65-F5344CB8AC3E}">
        <p14:creationId xmlns:p14="http://schemas.microsoft.com/office/powerpoint/2010/main" val="33075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5779">
                                            <p:txEl>
                                              <p:pRg st="5" end="5"/>
                                            </p:txEl>
                                          </p:spTgt>
                                        </p:tgtEl>
                                        <p:attrNameLst>
                                          <p:attrName>style.visibility</p:attrName>
                                        </p:attrNameLst>
                                      </p:cBhvr>
                                      <p:to>
                                        <p:strVal val="visible"/>
                                      </p:to>
                                    </p:set>
                                    <p:animEffect transition="in" filter="blinds(horizontal)">
                                      <p:cBhvr>
                                        <p:cTn id="7" dur="500"/>
                                        <p:tgtEl>
                                          <p:spTgt spid="75779">
                                            <p:txEl>
                                              <p:pRg st="5" end="5"/>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5779">
                                            <p:txEl>
                                              <p:pRg st="6" end="6"/>
                                            </p:txEl>
                                          </p:spTgt>
                                        </p:tgtEl>
                                        <p:attrNameLst>
                                          <p:attrName>style.visibility</p:attrName>
                                        </p:attrNameLst>
                                      </p:cBhvr>
                                      <p:to>
                                        <p:strVal val="visible"/>
                                      </p:to>
                                    </p:set>
                                    <p:animEffect transition="in" filter="blinds(horizontal)">
                                      <p:cBhvr>
                                        <p:cTn id="10" dur="500"/>
                                        <p:tgtEl>
                                          <p:spTgt spid="75779">
                                            <p:txEl>
                                              <p:pRg st="6" end="6"/>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75779">
                                            <p:txEl>
                                              <p:pRg st="7" end="7"/>
                                            </p:txEl>
                                          </p:spTgt>
                                        </p:tgtEl>
                                        <p:attrNameLst>
                                          <p:attrName>style.visibility</p:attrName>
                                        </p:attrNameLst>
                                      </p:cBhvr>
                                      <p:to>
                                        <p:strVal val="visible"/>
                                      </p:to>
                                    </p:set>
                                    <p:animEffect transition="in" filter="blinds(horizontal)">
                                      <p:cBhvr>
                                        <p:cTn id="13" dur="500"/>
                                        <p:tgtEl>
                                          <p:spTgt spid="75779">
                                            <p:txEl>
                                              <p:pRg st="7" end="7"/>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75779">
                                            <p:txEl>
                                              <p:pRg st="8" end="8"/>
                                            </p:txEl>
                                          </p:spTgt>
                                        </p:tgtEl>
                                        <p:attrNameLst>
                                          <p:attrName>style.visibility</p:attrName>
                                        </p:attrNameLst>
                                      </p:cBhvr>
                                      <p:to>
                                        <p:strVal val="visible"/>
                                      </p:to>
                                    </p:set>
                                    <p:animEffect transition="in" filter="blinds(horizontal)">
                                      <p:cBhvr>
                                        <p:cTn id="16" dur="500"/>
                                        <p:tgtEl>
                                          <p:spTgt spid="75779">
                                            <p:txEl>
                                              <p:pRg st="8" end="8"/>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75779">
                                            <p:txEl>
                                              <p:pRg st="9" end="9"/>
                                            </p:txEl>
                                          </p:spTgt>
                                        </p:tgtEl>
                                        <p:attrNameLst>
                                          <p:attrName>style.visibility</p:attrName>
                                        </p:attrNameLst>
                                      </p:cBhvr>
                                      <p:to>
                                        <p:strVal val="visible"/>
                                      </p:to>
                                    </p:set>
                                    <p:animEffect transition="in" filter="blinds(horizontal)">
                                      <p:cBhvr>
                                        <p:cTn id="19" dur="500"/>
                                        <p:tgtEl>
                                          <p:spTgt spid="757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95536" y="612845"/>
            <a:ext cx="7992888" cy="3416320"/>
          </a:xfrm>
          <a:prstGeom prst="rect">
            <a:avLst/>
          </a:prstGeom>
        </p:spPr>
        <p:txBody>
          <a:bodyPr wrap="square">
            <a:spAutoFit/>
          </a:bodyPr>
          <a:lstStyle/>
          <a:p>
            <a:pPr marL="342900" indent="-342900">
              <a:lnSpc>
                <a:spcPct val="150000"/>
              </a:lnSpc>
              <a:buFont typeface="Arial" panose="020B0604020202020204" pitchFamily="34" charset="0"/>
              <a:buChar char="•"/>
            </a:pPr>
            <a:r>
              <a:rPr lang="sv-SE" sz="2400" dirty="0" smtClean="0"/>
              <a:t>Syntetiska </a:t>
            </a:r>
            <a:r>
              <a:rPr lang="sv-SE" sz="2400" dirty="0" err="1"/>
              <a:t>cannabinoider</a:t>
            </a:r>
            <a:r>
              <a:rPr lang="sv-SE" sz="2400" dirty="0"/>
              <a:t> </a:t>
            </a:r>
            <a:r>
              <a:rPr lang="sv-SE" sz="2400" dirty="0" smtClean="0"/>
              <a:t>är </a:t>
            </a:r>
            <a:r>
              <a:rPr lang="sv-SE" sz="2400" b="1" dirty="0" smtClean="0"/>
              <a:t>fulla agonister </a:t>
            </a:r>
            <a:r>
              <a:rPr lang="sv-SE" sz="2400" dirty="0"/>
              <a:t>på </a:t>
            </a:r>
            <a:r>
              <a:rPr lang="sv-SE" sz="2400" dirty="0" err="1"/>
              <a:t>cannabinoidreceptorer</a:t>
            </a:r>
            <a:r>
              <a:rPr lang="sv-SE" sz="2400" dirty="0"/>
              <a:t>, CB1R och CB2R, </a:t>
            </a:r>
            <a:endParaRPr lang="sv-SE" sz="2400" dirty="0" smtClean="0"/>
          </a:p>
          <a:p>
            <a:pPr marL="342900" indent="-342900">
              <a:lnSpc>
                <a:spcPct val="150000"/>
              </a:lnSpc>
              <a:buFont typeface="Arial" panose="020B0604020202020204" pitchFamily="34" charset="0"/>
              <a:buChar char="•"/>
            </a:pPr>
            <a:r>
              <a:rPr lang="sv-SE" sz="2400" dirty="0" smtClean="0"/>
              <a:t>THC </a:t>
            </a:r>
            <a:r>
              <a:rPr lang="sv-SE" sz="2400" dirty="0"/>
              <a:t>i marijuana </a:t>
            </a:r>
            <a:r>
              <a:rPr lang="sv-SE" sz="2400" dirty="0" smtClean="0"/>
              <a:t> </a:t>
            </a:r>
            <a:r>
              <a:rPr lang="sv-SE" sz="2400" dirty="0"/>
              <a:t>är en </a:t>
            </a:r>
            <a:r>
              <a:rPr lang="sv-SE" sz="2400" b="1" dirty="0"/>
              <a:t>partiell </a:t>
            </a:r>
            <a:r>
              <a:rPr lang="sv-SE" sz="2400" b="1" dirty="0" err="1"/>
              <a:t>agonist</a:t>
            </a:r>
            <a:r>
              <a:rPr lang="sv-SE" sz="2400" b="1" dirty="0"/>
              <a:t> </a:t>
            </a:r>
            <a:r>
              <a:rPr lang="sv-SE" sz="2400" dirty="0"/>
              <a:t>och således inte kan </a:t>
            </a:r>
            <a:r>
              <a:rPr lang="sv-SE" sz="2400" dirty="0" smtClean="0"/>
              <a:t>binda med full kraft och </a:t>
            </a:r>
            <a:r>
              <a:rPr lang="sv-SE" sz="2400" dirty="0"/>
              <a:t>aktivera hela receptorpopulationen oavsett dos och uppnådd koncentration</a:t>
            </a:r>
            <a:r>
              <a:rPr lang="sv-SE" sz="2400" dirty="0" smtClean="0"/>
              <a:t>.</a:t>
            </a:r>
          </a:p>
        </p:txBody>
      </p:sp>
    </p:spTree>
    <p:extLst>
      <p:ext uri="{BB962C8B-B14F-4D97-AF65-F5344CB8AC3E}">
        <p14:creationId xmlns:p14="http://schemas.microsoft.com/office/powerpoint/2010/main" val="34593098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95536" y="620688"/>
            <a:ext cx="8136904" cy="5078313"/>
          </a:xfrm>
          <a:prstGeom prst="rect">
            <a:avLst/>
          </a:prstGeom>
        </p:spPr>
        <p:txBody>
          <a:bodyPr wrap="square">
            <a:spAutoFit/>
          </a:bodyPr>
          <a:lstStyle/>
          <a:p>
            <a:pPr>
              <a:lnSpc>
                <a:spcPct val="150000"/>
              </a:lnSpc>
            </a:pPr>
            <a:r>
              <a:rPr lang="sv-SE" sz="2400" dirty="0" smtClean="0"/>
              <a:t>Fas </a:t>
            </a:r>
            <a:r>
              <a:rPr lang="sv-SE" sz="2400" dirty="0"/>
              <a:t>1 metabolism av den syntetiska </a:t>
            </a:r>
            <a:r>
              <a:rPr lang="sv-SE" sz="2400" dirty="0" err="1"/>
              <a:t>cannabinoiden</a:t>
            </a:r>
            <a:r>
              <a:rPr lang="sv-SE" sz="2400" dirty="0"/>
              <a:t> </a:t>
            </a:r>
            <a:r>
              <a:rPr lang="sv-SE" sz="2400" b="1" dirty="0"/>
              <a:t>JWH-018</a:t>
            </a:r>
            <a:r>
              <a:rPr lang="sv-SE" sz="2400" dirty="0"/>
              <a:t> resulterar i minst nio stycken </a:t>
            </a:r>
            <a:r>
              <a:rPr lang="sv-SE" sz="2400" dirty="0" err="1"/>
              <a:t>monohydroxylerade</a:t>
            </a:r>
            <a:r>
              <a:rPr lang="sv-SE" sz="2400" dirty="0"/>
              <a:t> metaboliter där minst </a:t>
            </a:r>
            <a:r>
              <a:rPr lang="sv-SE" sz="2400" b="1" dirty="0"/>
              <a:t>tre av dessa metaboliter har full </a:t>
            </a:r>
            <a:r>
              <a:rPr lang="sv-SE" sz="2400" b="1" dirty="0" err="1"/>
              <a:t>agonistisk</a:t>
            </a:r>
            <a:r>
              <a:rPr lang="sv-SE" sz="2400" b="1" dirty="0"/>
              <a:t> effekt på CB1R</a:t>
            </a:r>
            <a:r>
              <a:rPr lang="sv-SE" sz="2400" dirty="0"/>
              <a:t> </a:t>
            </a:r>
            <a:endParaRPr lang="sv-SE" sz="2400" dirty="0" smtClean="0"/>
          </a:p>
          <a:p>
            <a:pPr>
              <a:lnSpc>
                <a:spcPct val="150000"/>
              </a:lnSpc>
            </a:pPr>
            <a:r>
              <a:rPr lang="sv-SE" sz="2400" dirty="0" smtClean="0"/>
              <a:t>vilket </a:t>
            </a:r>
            <a:r>
              <a:rPr lang="sv-SE" sz="2400" dirty="0"/>
              <a:t>kan jämföras med endast en aktiv </a:t>
            </a:r>
            <a:r>
              <a:rPr lang="sv-SE" sz="2400" dirty="0" smtClean="0"/>
              <a:t>metabolit </a:t>
            </a:r>
            <a:r>
              <a:rPr lang="sv-SE" sz="2400" dirty="0"/>
              <a:t>efter metabolism av THC. </a:t>
            </a:r>
            <a:endParaRPr lang="sv-SE" sz="2400" dirty="0" smtClean="0"/>
          </a:p>
          <a:p>
            <a:pPr>
              <a:lnSpc>
                <a:spcPct val="150000"/>
              </a:lnSpc>
            </a:pPr>
            <a:endParaRPr lang="sv-SE" sz="2400" dirty="0"/>
          </a:p>
          <a:p>
            <a:pPr>
              <a:lnSpc>
                <a:spcPct val="150000"/>
              </a:lnSpc>
            </a:pPr>
            <a:r>
              <a:rPr lang="sv-SE" sz="2400" b="1" dirty="0" smtClean="0"/>
              <a:t>Detta </a:t>
            </a:r>
            <a:r>
              <a:rPr lang="sv-SE" sz="2400" b="1" dirty="0"/>
              <a:t>kan ytterligare förklara den ökade toxiciteten jämfört med </a:t>
            </a:r>
            <a:r>
              <a:rPr lang="sv-SE" sz="2400" b="1" dirty="0" smtClean="0"/>
              <a:t>THC</a:t>
            </a:r>
            <a:r>
              <a:rPr lang="sv-SE" sz="2400" b="1" dirty="0"/>
              <a:t>.</a:t>
            </a:r>
          </a:p>
        </p:txBody>
      </p:sp>
    </p:spTree>
    <p:extLst>
      <p:ext uri="{BB962C8B-B14F-4D97-AF65-F5344CB8AC3E}">
        <p14:creationId xmlns:p14="http://schemas.microsoft.com/office/powerpoint/2010/main" val="227475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3131840" y="908720"/>
            <a:ext cx="3265638" cy="461665"/>
          </a:xfrm>
          <a:prstGeom prst="rect">
            <a:avLst/>
          </a:prstGeom>
          <a:noFill/>
        </p:spPr>
        <p:txBody>
          <a:bodyPr wrap="none" rtlCol="0">
            <a:spAutoFit/>
          </a:bodyPr>
          <a:lstStyle/>
          <a:p>
            <a:r>
              <a:rPr lang="sv-SE" sz="2400" b="1" dirty="0" smtClean="0"/>
              <a:t>Psykosocial behandling</a:t>
            </a:r>
            <a:endParaRPr lang="sv-SE" sz="2400" b="1" dirty="0"/>
          </a:p>
        </p:txBody>
      </p:sp>
      <p:sp>
        <p:nvSpPr>
          <p:cNvPr id="3" name="textruta 2"/>
          <p:cNvSpPr txBox="1"/>
          <p:nvPr/>
        </p:nvSpPr>
        <p:spPr>
          <a:xfrm>
            <a:off x="887518" y="1565194"/>
            <a:ext cx="3977884" cy="369332"/>
          </a:xfrm>
          <a:prstGeom prst="rect">
            <a:avLst/>
          </a:prstGeom>
          <a:noFill/>
        </p:spPr>
        <p:txBody>
          <a:bodyPr wrap="none" rtlCol="0">
            <a:spAutoFit/>
          </a:bodyPr>
          <a:lstStyle/>
          <a:p>
            <a:r>
              <a:rPr lang="sv-SE" dirty="0" smtClean="0"/>
              <a:t>Ta reda på positiva och negativa symtom</a:t>
            </a:r>
            <a:endParaRPr lang="sv-SE" dirty="0"/>
          </a:p>
        </p:txBody>
      </p:sp>
      <p:sp>
        <p:nvSpPr>
          <p:cNvPr id="4" name="textruta 3"/>
          <p:cNvSpPr txBox="1"/>
          <p:nvPr/>
        </p:nvSpPr>
        <p:spPr>
          <a:xfrm>
            <a:off x="1151771" y="2092206"/>
            <a:ext cx="2784673" cy="369332"/>
          </a:xfrm>
          <a:prstGeom prst="rect">
            <a:avLst/>
          </a:prstGeom>
          <a:noFill/>
        </p:spPr>
        <p:txBody>
          <a:bodyPr wrap="none" rtlCol="0">
            <a:spAutoFit/>
          </a:bodyPr>
          <a:lstStyle/>
          <a:p>
            <a:r>
              <a:rPr lang="sv-SE" dirty="0" smtClean="0"/>
              <a:t>Använd er cannabiskunskap</a:t>
            </a:r>
            <a:endParaRPr lang="sv-SE" dirty="0"/>
          </a:p>
        </p:txBody>
      </p:sp>
      <p:sp>
        <p:nvSpPr>
          <p:cNvPr id="5" name="textruta 4"/>
          <p:cNvSpPr txBox="1"/>
          <p:nvPr/>
        </p:nvSpPr>
        <p:spPr>
          <a:xfrm>
            <a:off x="1403648" y="2708920"/>
            <a:ext cx="3654462" cy="369332"/>
          </a:xfrm>
          <a:prstGeom prst="rect">
            <a:avLst/>
          </a:prstGeom>
          <a:noFill/>
        </p:spPr>
        <p:txBody>
          <a:bodyPr wrap="none" rtlCol="0">
            <a:spAutoFit/>
          </a:bodyPr>
          <a:lstStyle/>
          <a:p>
            <a:r>
              <a:rPr lang="sv-SE" dirty="0" smtClean="0"/>
              <a:t>Leta efter symtom som ni inte förstår</a:t>
            </a:r>
            <a:endParaRPr lang="sv-SE" dirty="0"/>
          </a:p>
        </p:txBody>
      </p:sp>
      <p:sp>
        <p:nvSpPr>
          <p:cNvPr id="6" name="textruta 5"/>
          <p:cNvSpPr txBox="1"/>
          <p:nvPr/>
        </p:nvSpPr>
        <p:spPr>
          <a:xfrm>
            <a:off x="1691680" y="3284984"/>
            <a:ext cx="4213013" cy="369332"/>
          </a:xfrm>
          <a:prstGeom prst="rect">
            <a:avLst/>
          </a:prstGeom>
          <a:noFill/>
        </p:spPr>
        <p:txBody>
          <a:bodyPr wrap="none" rtlCol="0">
            <a:spAutoFit/>
          </a:bodyPr>
          <a:lstStyle/>
          <a:p>
            <a:r>
              <a:rPr lang="sv-SE" dirty="0" smtClean="0"/>
              <a:t>Arbeta med de sju kognitiva funktionerna</a:t>
            </a:r>
            <a:endParaRPr lang="sv-SE" dirty="0"/>
          </a:p>
        </p:txBody>
      </p:sp>
      <p:sp>
        <p:nvSpPr>
          <p:cNvPr id="7" name="textruta 6"/>
          <p:cNvSpPr txBox="1"/>
          <p:nvPr/>
        </p:nvSpPr>
        <p:spPr>
          <a:xfrm>
            <a:off x="1979712" y="3851756"/>
            <a:ext cx="5237909" cy="646331"/>
          </a:xfrm>
          <a:prstGeom prst="rect">
            <a:avLst/>
          </a:prstGeom>
          <a:noFill/>
        </p:spPr>
        <p:txBody>
          <a:bodyPr wrap="none" rtlCol="0">
            <a:spAutoFit/>
          </a:bodyPr>
          <a:lstStyle/>
          <a:p>
            <a:r>
              <a:rPr lang="sv-SE" dirty="0" smtClean="0"/>
              <a:t>Tänk i de tre faserna (Medicinsk, psykologisk, social)</a:t>
            </a:r>
          </a:p>
          <a:p>
            <a:r>
              <a:rPr lang="sv-SE" dirty="0" smtClean="0"/>
              <a:t> men med ett snabbare förlopp</a:t>
            </a:r>
            <a:endParaRPr lang="sv-SE" dirty="0"/>
          </a:p>
        </p:txBody>
      </p:sp>
      <p:sp>
        <p:nvSpPr>
          <p:cNvPr id="8" name="textruta 7"/>
          <p:cNvSpPr txBox="1"/>
          <p:nvPr/>
        </p:nvSpPr>
        <p:spPr>
          <a:xfrm>
            <a:off x="2305623" y="4715852"/>
            <a:ext cx="2731838" cy="369332"/>
          </a:xfrm>
          <a:prstGeom prst="rect">
            <a:avLst/>
          </a:prstGeom>
          <a:noFill/>
        </p:spPr>
        <p:txBody>
          <a:bodyPr wrap="none" rtlCol="0">
            <a:spAutoFit/>
          </a:bodyPr>
          <a:lstStyle/>
          <a:p>
            <a:r>
              <a:rPr lang="sv-SE" dirty="0" smtClean="0"/>
              <a:t>Ha en metakognitiv teknik</a:t>
            </a:r>
            <a:endParaRPr lang="sv-SE" dirty="0"/>
          </a:p>
        </p:txBody>
      </p:sp>
    </p:spTree>
    <p:extLst>
      <p:ext uri="{BB962C8B-B14F-4D97-AF65-F5344CB8AC3E}">
        <p14:creationId xmlns:p14="http://schemas.microsoft.com/office/powerpoint/2010/main" val="310120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fontScale="85000" lnSpcReduction="10000"/>
          </a:bodyPr>
          <a:lstStyle/>
          <a:p>
            <a:r>
              <a:rPr lang="sv-SE" dirty="0"/>
              <a:t>Med tanke på att syntetiska </a:t>
            </a:r>
            <a:r>
              <a:rPr lang="sv-SE" dirty="0" err="1"/>
              <a:t>cannabinoider</a:t>
            </a:r>
            <a:r>
              <a:rPr lang="sv-SE" dirty="0"/>
              <a:t> </a:t>
            </a:r>
            <a:r>
              <a:rPr lang="sv-SE" dirty="0" smtClean="0"/>
              <a:t>minskar syretransporten i hjärnan, </a:t>
            </a:r>
            <a:r>
              <a:rPr lang="sv-SE" dirty="0"/>
              <a:t>så är huvudvärken ett tema. Hur yttrar den sig? Ibland känt att han inte får tillräckligt med luft?</a:t>
            </a:r>
          </a:p>
          <a:p>
            <a:r>
              <a:rPr lang="sv-SE" dirty="0"/>
              <a:t>Har han behövt öka dosen för att få effekt?</a:t>
            </a:r>
          </a:p>
          <a:p>
            <a:r>
              <a:rPr lang="sv-SE" dirty="0"/>
              <a:t>Hur länge har det akuta ruset suttit i? Har den tiden minskat allteftersom missbruket har fortsatt?</a:t>
            </a:r>
          </a:p>
          <a:p>
            <a:r>
              <a:rPr lang="sv-SE" dirty="0"/>
              <a:t>När han någon gång rökt för mycket, vilka symtom hade han då?</a:t>
            </a:r>
          </a:p>
          <a:p>
            <a:r>
              <a:rPr lang="sv-SE" dirty="0"/>
              <a:t>Hur lång tid har det tagit att återhämta sig (jmf med normal HAP)?</a:t>
            </a:r>
          </a:p>
          <a:p>
            <a:r>
              <a:rPr lang="sv-SE" dirty="0"/>
              <a:t>Oroande symtom första veckorna.</a:t>
            </a:r>
          </a:p>
          <a:p>
            <a:endParaRPr lang="en-GB" dirty="0"/>
          </a:p>
        </p:txBody>
      </p:sp>
      <p:sp>
        <p:nvSpPr>
          <p:cNvPr id="2" name="Rubrik 1"/>
          <p:cNvSpPr>
            <a:spLocks noGrp="1"/>
          </p:cNvSpPr>
          <p:nvPr>
            <p:ph type="title"/>
          </p:nvPr>
        </p:nvSpPr>
        <p:spPr/>
        <p:txBody>
          <a:bodyPr/>
          <a:lstStyle/>
          <a:p>
            <a:r>
              <a:rPr lang="en-GB" dirty="0" err="1" smtClean="0"/>
              <a:t>Frågor</a:t>
            </a:r>
            <a:r>
              <a:rPr lang="en-GB" dirty="0" smtClean="0"/>
              <a:t> </a:t>
            </a:r>
            <a:r>
              <a:rPr lang="en-GB" dirty="0" err="1" smtClean="0"/>
              <a:t>som</a:t>
            </a:r>
            <a:r>
              <a:rPr lang="en-GB" dirty="0" smtClean="0"/>
              <a:t> </a:t>
            </a:r>
            <a:r>
              <a:rPr lang="en-GB" dirty="0" err="1" smtClean="0"/>
              <a:t>bör</a:t>
            </a:r>
            <a:r>
              <a:rPr lang="en-GB" dirty="0" smtClean="0"/>
              <a:t> </a:t>
            </a:r>
            <a:r>
              <a:rPr lang="en-GB" dirty="0" err="1" smtClean="0"/>
              <a:t>ställas</a:t>
            </a:r>
            <a:endParaRPr lang="en-GB" dirty="0"/>
          </a:p>
        </p:txBody>
      </p:sp>
    </p:spTree>
    <p:extLst>
      <p:ext uri="{BB962C8B-B14F-4D97-AF65-F5344CB8AC3E}">
        <p14:creationId xmlns:p14="http://schemas.microsoft.com/office/powerpoint/2010/main" val="214176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ircle(in)">
                                      <p:cBhvr>
                                        <p:cTn id="19"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899592" y="1988840"/>
            <a:ext cx="3456384" cy="2160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Rusupplevelse</a:t>
            </a:r>
            <a:r>
              <a:rPr lang="en-GB" dirty="0" smtClean="0"/>
              <a:t> </a:t>
            </a:r>
            <a:r>
              <a:rPr lang="en-GB" dirty="0" err="1" smtClean="0"/>
              <a:t>när</a:t>
            </a:r>
            <a:r>
              <a:rPr lang="en-GB" dirty="0" smtClean="0"/>
              <a:t> </a:t>
            </a:r>
            <a:r>
              <a:rPr lang="en-GB" dirty="0" err="1" smtClean="0"/>
              <a:t>det</a:t>
            </a:r>
            <a:r>
              <a:rPr lang="en-GB" dirty="0" smtClean="0"/>
              <a:t> </a:t>
            </a:r>
            <a:r>
              <a:rPr lang="en-GB" dirty="0" err="1" smtClean="0"/>
              <a:t>neuropsykologiska</a:t>
            </a:r>
            <a:r>
              <a:rPr lang="en-GB" dirty="0" smtClean="0"/>
              <a:t> </a:t>
            </a:r>
            <a:r>
              <a:rPr lang="en-GB" dirty="0" err="1" smtClean="0"/>
              <a:t>nätverket</a:t>
            </a:r>
            <a:r>
              <a:rPr lang="en-GB" dirty="0" smtClean="0"/>
              <a:t> </a:t>
            </a:r>
            <a:r>
              <a:rPr lang="en-GB" dirty="0" err="1" smtClean="0"/>
              <a:t>har</a:t>
            </a:r>
            <a:r>
              <a:rPr lang="en-GB" dirty="0" smtClean="0"/>
              <a:t>  </a:t>
            </a:r>
            <a:r>
              <a:rPr lang="en-GB" dirty="0" err="1" smtClean="0"/>
              <a:t>fragmenterats</a:t>
            </a:r>
            <a:endParaRPr lang="en-GB" dirty="0"/>
          </a:p>
        </p:txBody>
      </p:sp>
      <p:sp>
        <p:nvSpPr>
          <p:cNvPr id="5" name="Ellips 4"/>
          <p:cNvSpPr/>
          <p:nvPr/>
        </p:nvSpPr>
        <p:spPr>
          <a:xfrm>
            <a:off x="5796136" y="2204864"/>
            <a:ext cx="3240360" cy="20882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t>Upplevelse</a:t>
            </a:r>
            <a:r>
              <a:rPr lang="en-GB" dirty="0" smtClean="0"/>
              <a:t> </a:t>
            </a:r>
            <a:r>
              <a:rPr lang="en-GB" dirty="0" err="1" smtClean="0"/>
              <a:t>när</a:t>
            </a:r>
            <a:r>
              <a:rPr lang="en-GB" dirty="0" smtClean="0"/>
              <a:t> </a:t>
            </a:r>
            <a:r>
              <a:rPr lang="en-GB" dirty="0" err="1" smtClean="0"/>
              <a:t>individen</a:t>
            </a:r>
            <a:r>
              <a:rPr lang="en-GB" dirty="0" smtClean="0"/>
              <a:t> </a:t>
            </a:r>
            <a:r>
              <a:rPr lang="en-GB" dirty="0" err="1" smtClean="0"/>
              <a:t>har</a:t>
            </a:r>
            <a:r>
              <a:rPr lang="en-GB" dirty="0" smtClean="0"/>
              <a:t> </a:t>
            </a:r>
            <a:r>
              <a:rPr lang="en-GB" dirty="0" err="1" smtClean="0"/>
              <a:t>återfått</a:t>
            </a:r>
            <a:r>
              <a:rPr lang="en-GB" dirty="0" smtClean="0"/>
              <a:t> </a:t>
            </a:r>
            <a:r>
              <a:rPr lang="en-GB" dirty="0" err="1" smtClean="0"/>
              <a:t>balansen</a:t>
            </a:r>
            <a:r>
              <a:rPr lang="en-GB" dirty="0" smtClean="0"/>
              <a:t> </a:t>
            </a:r>
            <a:r>
              <a:rPr lang="en-GB" dirty="0" err="1" smtClean="0"/>
              <a:t>och</a:t>
            </a:r>
            <a:r>
              <a:rPr lang="en-GB" dirty="0" smtClean="0"/>
              <a:t> </a:t>
            </a:r>
            <a:r>
              <a:rPr lang="en-GB" dirty="0" err="1" smtClean="0"/>
              <a:t>reflekterar</a:t>
            </a:r>
            <a:r>
              <a:rPr lang="en-GB" dirty="0" smtClean="0"/>
              <a:t> </a:t>
            </a:r>
            <a:r>
              <a:rPr lang="en-GB" dirty="0" err="1" smtClean="0"/>
              <a:t>över</a:t>
            </a:r>
            <a:r>
              <a:rPr lang="en-GB" dirty="0" smtClean="0"/>
              <a:t> </a:t>
            </a:r>
            <a:r>
              <a:rPr lang="en-GB" dirty="0" err="1" smtClean="0"/>
              <a:t>vad</a:t>
            </a:r>
            <a:r>
              <a:rPr lang="en-GB" dirty="0" smtClean="0"/>
              <a:t> </a:t>
            </a:r>
            <a:r>
              <a:rPr lang="en-GB" dirty="0" err="1" smtClean="0"/>
              <a:t>som</a:t>
            </a:r>
            <a:r>
              <a:rPr lang="en-GB" dirty="0" smtClean="0"/>
              <a:t> </a:t>
            </a:r>
            <a:r>
              <a:rPr lang="en-GB" dirty="0" err="1" smtClean="0"/>
              <a:t>har</a:t>
            </a:r>
            <a:r>
              <a:rPr lang="en-GB" dirty="0" smtClean="0"/>
              <a:t> </a:t>
            </a:r>
            <a:r>
              <a:rPr lang="en-GB" dirty="0" err="1" smtClean="0"/>
              <a:t>hänt</a:t>
            </a:r>
            <a:endParaRPr lang="en-GB" dirty="0"/>
          </a:p>
        </p:txBody>
      </p:sp>
      <p:sp>
        <p:nvSpPr>
          <p:cNvPr id="6" name="Höger 5"/>
          <p:cNvSpPr/>
          <p:nvPr/>
        </p:nvSpPr>
        <p:spPr>
          <a:xfrm>
            <a:off x="4716016" y="3248980"/>
            <a:ext cx="792088" cy="108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Ned 6"/>
          <p:cNvSpPr/>
          <p:nvPr/>
        </p:nvSpPr>
        <p:spPr>
          <a:xfrm>
            <a:off x="5112060" y="3645024"/>
            <a:ext cx="324036" cy="1512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Ellips 7"/>
          <p:cNvSpPr/>
          <p:nvPr/>
        </p:nvSpPr>
        <p:spPr>
          <a:xfrm>
            <a:off x="4211960" y="5589240"/>
            <a:ext cx="295232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Oro -&gt; </a:t>
            </a:r>
            <a:r>
              <a:rPr lang="en-GB" dirty="0" err="1" smtClean="0"/>
              <a:t>ångest</a:t>
            </a:r>
            <a:endParaRPr lang="en-GB" dirty="0"/>
          </a:p>
        </p:txBody>
      </p:sp>
      <p:sp>
        <p:nvSpPr>
          <p:cNvPr id="9" name="Rektangel med rundade hörn 8"/>
          <p:cNvSpPr/>
          <p:nvPr/>
        </p:nvSpPr>
        <p:spPr>
          <a:xfrm>
            <a:off x="6156176" y="4365104"/>
            <a:ext cx="2880320"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MI </a:t>
            </a:r>
            <a:r>
              <a:rPr lang="en-GB" dirty="0" err="1" smtClean="0"/>
              <a:t>som</a:t>
            </a:r>
            <a:r>
              <a:rPr lang="en-GB" dirty="0" smtClean="0"/>
              <a:t> </a:t>
            </a:r>
            <a:r>
              <a:rPr lang="en-GB" dirty="0" err="1" smtClean="0"/>
              <a:t>kommunikationsplattform</a:t>
            </a:r>
            <a:r>
              <a:rPr lang="en-GB" dirty="0" smtClean="0"/>
              <a:t> + </a:t>
            </a:r>
            <a:r>
              <a:rPr lang="en-GB" dirty="0" err="1" smtClean="0"/>
              <a:t>kognitiva-edukativa</a:t>
            </a:r>
            <a:r>
              <a:rPr lang="en-GB" dirty="0" smtClean="0"/>
              <a:t> </a:t>
            </a:r>
            <a:r>
              <a:rPr lang="en-GB" dirty="0" err="1" smtClean="0"/>
              <a:t>tekniker</a:t>
            </a:r>
            <a:endParaRPr lang="en-GB" dirty="0"/>
          </a:p>
        </p:txBody>
      </p:sp>
      <p:cxnSp>
        <p:nvCxnSpPr>
          <p:cNvPr id="11" name="Rak pil 10"/>
          <p:cNvCxnSpPr/>
          <p:nvPr/>
        </p:nvCxnSpPr>
        <p:spPr>
          <a:xfrm flipH="1">
            <a:off x="5688124" y="4653136"/>
            <a:ext cx="396044" cy="7920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Rak pil 12"/>
          <p:cNvCxnSpPr/>
          <p:nvPr/>
        </p:nvCxnSpPr>
        <p:spPr>
          <a:xfrm flipV="1">
            <a:off x="6084168" y="3717032"/>
            <a:ext cx="396000" cy="93610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Höger 9"/>
          <p:cNvSpPr/>
          <p:nvPr/>
        </p:nvSpPr>
        <p:spPr>
          <a:xfrm rot="10800000">
            <a:off x="4867109" y="2852936"/>
            <a:ext cx="792088" cy="108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ktangel 1"/>
          <p:cNvSpPr/>
          <p:nvPr/>
        </p:nvSpPr>
        <p:spPr>
          <a:xfrm>
            <a:off x="4211960" y="620688"/>
            <a:ext cx="259228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Dissociativa reaktioner</a:t>
            </a:r>
            <a:endParaRPr lang="sv-SE" dirty="0"/>
          </a:p>
        </p:txBody>
      </p:sp>
      <p:cxnSp>
        <p:nvCxnSpPr>
          <p:cNvPr id="12" name="Rak 11"/>
          <p:cNvCxnSpPr/>
          <p:nvPr/>
        </p:nvCxnSpPr>
        <p:spPr>
          <a:xfrm>
            <a:off x="5508104" y="1340768"/>
            <a:ext cx="0" cy="237626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353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horizontal)">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fade">
                                      <p:cBhvr>
                                        <p:cTn id="46" dur="500"/>
                                        <p:tgtEl>
                                          <p:spTgt spid="2"/>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circle(in)">
                                      <p:cBhvr>
                                        <p:cTn id="51"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286000" y="2274838"/>
            <a:ext cx="4572000" cy="2308324"/>
          </a:xfrm>
          <a:prstGeom prst="rect">
            <a:avLst/>
          </a:prstGeom>
        </p:spPr>
        <p:txBody>
          <a:bodyPr>
            <a:spAutoFit/>
          </a:bodyPr>
          <a:lstStyle/>
          <a:p>
            <a:r>
              <a:rPr lang="sv-SE" dirty="0">
                <a:hlinkClick r:id="rId2" action="ppaction://hlinkfile" tooltip="AB-PINACA"/>
              </a:rPr>
              <a:t>AB-PINACA</a:t>
            </a:r>
            <a:endParaRPr lang="sv-SE" dirty="0"/>
          </a:p>
          <a:p>
            <a:r>
              <a:rPr lang="sv-SE" dirty="0">
                <a:hlinkClick r:id="rId3" action="ppaction://hlinkfile" tooltip="ADB-FUBINACA"/>
              </a:rPr>
              <a:t>ADB-FUBINACA</a:t>
            </a:r>
            <a:endParaRPr lang="sv-SE" dirty="0"/>
          </a:p>
          <a:p>
            <a:r>
              <a:rPr lang="sv-SE" dirty="0">
                <a:hlinkClick r:id="rId4" action="ppaction://hlinkfile" tooltip="ADBICA"/>
              </a:rPr>
              <a:t>ADBICA</a:t>
            </a:r>
            <a:endParaRPr lang="sv-SE" dirty="0"/>
          </a:p>
          <a:p>
            <a:r>
              <a:rPr lang="sv-SE" dirty="0">
                <a:hlinkClick r:id="rId5" action="ppaction://hlinkfile" tooltip="APICA"/>
              </a:rPr>
              <a:t>APICA</a:t>
            </a:r>
            <a:endParaRPr lang="sv-SE" dirty="0"/>
          </a:p>
          <a:p>
            <a:r>
              <a:rPr lang="sv-SE" dirty="0">
                <a:hlinkClick r:id="rId6" action="ppaction://hlinkfile" tooltip="APINACA"/>
              </a:rPr>
              <a:t>APINACA</a:t>
            </a:r>
            <a:endParaRPr lang="sv-SE" dirty="0"/>
          </a:p>
          <a:p>
            <a:r>
              <a:rPr lang="sv-SE" dirty="0" err="1">
                <a:hlinkClick r:id="rId7" action="ppaction://hlinkfile" tooltip="Benzydamine"/>
              </a:rPr>
              <a:t>Benzydamine</a:t>
            </a:r>
            <a:endParaRPr lang="sv-SE" dirty="0"/>
          </a:p>
          <a:p>
            <a:r>
              <a:rPr lang="sv-SE" dirty="0">
                <a:hlinkClick r:id="rId8" action="ppaction://hlinkfile" tooltip="NESS-040C5"/>
              </a:rPr>
              <a:t>NESS-040C5</a:t>
            </a:r>
            <a:endParaRPr lang="sv-SE" dirty="0"/>
          </a:p>
          <a:p>
            <a:r>
              <a:rPr lang="sv-SE" dirty="0">
                <a:hlinkClick r:id="rId9" action="ppaction://hlinkfile" tooltip="PF-03550096"/>
              </a:rPr>
              <a:t>PF-03550096</a:t>
            </a:r>
            <a:endParaRPr lang="sv-SE" dirty="0">
              <a:effectLst/>
            </a:endParaRPr>
          </a:p>
        </p:txBody>
      </p:sp>
      <p:sp>
        <p:nvSpPr>
          <p:cNvPr id="2" name="textruta 1"/>
          <p:cNvSpPr txBox="1"/>
          <p:nvPr/>
        </p:nvSpPr>
        <p:spPr>
          <a:xfrm>
            <a:off x="2195736" y="1124744"/>
            <a:ext cx="3876382" cy="369332"/>
          </a:xfrm>
          <a:prstGeom prst="rect">
            <a:avLst/>
          </a:prstGeom>
          <a:noFill/>
        </p:spPr>
        <p:txBody>
          <a:bodyPr wrap="none" rtlCol="0">
            <a:spAutoFit/>
          </a:bodyPr>
          <a:lstStyle/>
          <a:p>
            <a:r>
              <a:rPr lang="sv-SE" dirty="0" smtClean="0"/>
              <a:t>Ny generation med inriktning på CB2R</a:t>
            </a:r>
            <a:endParaRPr lang="sv-SE" dirty="0"/>
          </a:p>
        </p:txBody>
      </p:sp>
    </p:spTree>
    <p:extLst>
      <p:ext uri="{BB962C8B-B14F-4D97-AF65-F5344CB8AC3E}">
        <p14:creationId xmlns:p14="http://schemas.microsoft.com/office/powerpoint/2010/main" val="320783752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827584" y="2060848"/>
            <a:ext cx="7408333" cy="3450696"/>
          </a:xfrm>
        </p:spPr>
        <p:txBody>
          <a:bodyPr>
            <a:normAutofit fontScale="92500"/>
          </a:bodyPr>
          <a:lstStyle/>
          <a:p>
            <a:r>
              <a:rPr lang="en-US" b="1" dirty="0"/>
              <a:t>AB-FUBINACA</a:t>
            </a:r>
            <a:r>
              <a:rPr lang="en-US" dirty="0"/>
              <a:t> </a:t>
            </a:r>
            <a:endParaRPr lang="en-US" dirty="0" smtClean="0"/>
          </a:p>
          <a:p>
            <a:r>
              <a:rPr lang="en-US" dirty="0" smtClean="0"/>
              <a:t>Potent agonist </a:t>
            </a:r>
            <a:r>
              <a:rPr lang="en-US" dirty="0" err="1" smtClean="0"/>
              <a:t>på</a:t>
            </a:r>
            <a:r>
              <a:rPr lang="en-US" dirty="0" smtClean="0"/>
              <a:t> </a:t>
            </a:r>
            <a:r>
              <a:rPr lang="en-US" dirty="0" err="1" smtClean="0"/>
              <a:t>cannabinoidreceptorerna</a:t>
            </a:r>
            <a:endParaRPr lang="en-US" dirty="0" smtClean="0"/>
          </a:p>
          <a:p>
            <a:r>
              <a:rPr lang="en-US" dirty="0" smtClean="0"/>
              <a:t>med </a:t>
            </a:r>
            <a:r>
              <a:rPr lang="en-US" dirty="0"/>
              <a:t>K</a:t>
            </a:r>
            <a:r>
              <a:rPr lang="en-US" baseline="-25000" dirty="0"/>
              <a:t>i</a:t>
            </a:r>
            <a:r>
              <a:rPr lang="en-US" dirty="0"/>
              <a:t> values of 0.9nM at CB</a:t>
            </a:r>
            <a:r>
              <a:rPr lang="en-US" baseline="-25000" dirty="0"/>
              <a:t>1</a:t>
            </a:r>
            <a:r>
              <a:rPr lang="en-US" dirty="0"/>
              <a:t> and 23.2nM at CB</a:t>
            </a:r>
            <a:r>
              <a:rPr lang="en-US" baseline="-25000" dirty="0"/>
              <a:t>2</a:t>
            </a:r>
            <a:r>
              <a:rPr lang="en-US" dirty="0"/>
              <a:t>. </a:t>
            </a:r>
            <a:endParaRPr lang="en-US" dirty="0" smtClean="0"/>
          </a:p>
          <a:p>
            <a:r>
              <a:rPr lang="en-US" dirty="0" err="1" smtClean="0"/>
              <a:t>Utvecklades</a:t>
            </a:r>
            <a:r>
              <a:rPr lang="en-US" dirty="0" smtClean="0"/>
              <a:t> </a:t>
            </a:r>
            <a:r>
              <a:rPr lang="en-US" dirty="0" err="1" smtClean="0"/>
              <a:t>av</a:t>
            </a:r>
            <a:r>
              <a:rPr lang="en-US" dirty="0" smtClean="0"/>
              <a:t> Pfizer 2009 </a:t>
            </a:r>
            <a:r>
              <a:rPr lang="en-US" dirty="0" err="1" smtClean="0"/>
              <a:t>som</a:t>
            </a:r>
            <a:r>
              <a:rPr lang="en-US" dirty="0" smtClean="0"/>
              <a:t> </a:t>
            </a:r>
            <a:r>
              <a:rPr lang="en-US" dirty="0" err="1" smtClean="0"/>
              <a:t>ett</a:t>
            </a:r>
            <a:r>
              <a:rPr lang="en-US" dirty="0" smtClean="0"/>
              <a:t> </a:t>
            </a:r>
            <a:r>
              <a:rPr lang="en-US" dirty="0" err="1" smtClean="0"/>
              <a:t>eventuell</a:t>
            </a:r>
            <a:r>
              <a:rPr lang="en-US" dirty="0" smtClean="0"/>
              <a:t> </a:t>
            </a:r>
            <a:r>
              <a:rPr lang="en-US" dirty="0" err="1" smtClean="0"/>
              <a:t>smärtstillande</a:t>
            </a:r>
            <a:r>
              <a:rPr lang="en-US" dirty="0" smtClean="0"/>
              <a:t> </a:t>
            </a:r>
            <a:r>
              <a:rPr lang="en-US" dirty="0" err="1" smtClean="0"/>
              <a:t>läkemedel</a:t>
            </a:r>
            <a:r>
              <a:rPr lang="en-US" dirty="0" smtClean="0"/>
              <a:t> men </a:t>
            </a:r>
            <a:r>
              <a:rPr lang="en-US" dirty="0" err="1" smtClean="0"/>
              <a:t>testades</a:t>
            </a:r>
            <a:r>
              <a:rPr lang="en-US" dirty="0" smtClean="0"/>
              <a:t> </a:t>
            </a:r>
            <a:r>
              <a:rPr lang="en-US" dirty="0" err="1" smtClean="0"/>
              <a:t>aldrig</a:t>
            </a:r>
            <a:r>
              <a:rPr lang="en-US" dirty="0" smtClean="0"/>
              <a:t> </a:t>
            </a:r>
            <a:r>
              <a:rPr lang="en-US" dirty="0" err="1" smtClean="0"/>
              <a:t>på</a:t>
            </a:r>
            <a:r>
              <a:rPr lang="en-US" dirty="0" smtClean="0"/>
              <a:t> </a:t>
            </a:r>
            <a:r>
              <a:rPr lang="en-US" dirty="0" err="1" smtClean="0"/>
              <a:t>människa</a:t>
            </a:r>
            <a:r>
              <a:rPr lang="en-US" dirty="0" smtClean="0"/>
              <a:t>.</a:t>
            </a:r>
          </a:p>
          <a:p>
            <a:r>
              <a:rPr lang="en-US" dirty="0" smtClean="0"/>
              <a:t>2012</a:t>
            </a:r>
            <a:r>
              <a:rPr lang="en-US" dirty="0"/>
              <a:t>, </a:t>
            </a:r>
            <a:r>
              <a:rPr lang="en-US" dirty="0" err="1" smtClean="0"/>
              <a:t>upptäktes</a:t>
            </a:r>
            <a:r>
              <a:rPr lang="en-US" dirty="0" smtClean="0"/>
              <a:t> </a:t>
            </a:r>
            <a:r>
              <a:rPr lang="en-US" dirty="0" err="1" smtClean="0"/>
              <a:t>substansen</a:t>
            </a:r>
            <a:r>
              <a:rPr lang="en-US" dirty="0" smtClean="0"/>
              <a:t> </a:t>
            </a:r>
            <a:r>
              <a:rPr lang="en-US" dirty="0"/>
              <a:t>i</a:t>
            </a:r>
            <a:r>
              <a:rPr lang="en-US" dirty="0" smtClean="0"/>
              <a:t> </a:t>
            </a:r>
            <a:r>
              <a:rPr lang="en-US" dirty="0" err="1" smtClean="0"/>
              <a:t>rökmixar</a:t>
            </a:r>
            <a:r>
              <a:rPr lang="en-US" dirty="0" smtClean="0"/>
              <a:t> </a:t>
            </a:r>
            <a:r>
              <a:rPr lang="en-US" dirty="0" err="1" smtClean="0"/>
              <a:t>i</a:t>
            </a:r>
            <a:r>
              <a:rPr lang="en-US" dirty="0" smtClean="0"/>
              <a:t> Japan </a:t>
            </a:r>
            <a:r>
              <a:rPr lang="en-US" dirty="0" err="1" smtClean="0"/>
              <a:t>tillsammans</a:t>
            </a:r>
            <a:r>
              <a:rPr lang="en-US" dirty="0" smtClean="0"/>
              <a:t> med AB-</a:t>
            </a:r>
            <a:r>
              <a:rPr lang="en-US" dirty="0" err="1" smtClean="0"/>
              <a:t>Pinaca</a:t>
            </a:r>
            <a:r>
              <a:rPr lang="en-US" dirty="0" smtClean="0"/>
              <a:t> </a:t>
            </a:r>
            <a:r>
              <a:rPr lang="en-US" dirty="0" err="1" smtClean="0"/>
              <a:t>som</a:t>
            </a:r>
            <a:r>
              <a:rPr lang="en-US" dirty="0" smtClean="0"/>
              <a:t> </a:t>
            </a:r>
            <a:r>
              <a:rPr lang="en-US" dirty="0" err="1" smtClean="0"/>
              <a:t>tidigare</a:t>
            </a:r>
            <a:r>
              <a:rPr lang="en-US" dirty="0" smtClean="0"/>
              <a:t> </a:t>
            </a:r>
            <a:r>
              <a:rPr lang="en-US" dirty="0" err="1" smtClean="0"/>
              <a:t>inte</a:t>
            </a:r>
            <a:r>
              <a:rPr lang="en-US" dirty="0" smtClean="0"/>
              <a:t> hade </a:t>
            </a:r>
            <a:r>
              <a:rPr lang="en-US" dirty="0" err="1" smtClean="0"/>
              <a:t>funnits</a:t>
            </a:r>
            <a:r>
              <a:rPr lang="en-US" dirty="0" smtClean="0"/>
              <a:t>.</a:t>
            </a:r>
            <a:endParaRPr lang="en-US" dirty="0"/>
          </a:p>
          <a:p>
            <a:r>
              <a:rPr lang="en-US" dirty="0" err="1" smtClean="0"/>
              <a:t>Januari</a:t>
            </a:r>
            <a:r>
              <a:rPr lang="en-US" dirty="0" smtClean="0"/>
              <a:t> </a:t>
            </a:r>
            <a:r>
              <a:rPr lang="en-US" dirty="0"/>
              <a:t>2014, </a:t>
            </a:r>
            <a:r>
              <a:rPr lang="en-US" dirty="0" err="1" smtClean="0"/>
              <a:t>blev</a:t>
            </a:r>
            <a:r>
              <a:rPr lang="en-US" dirty="0" smtClean="0"/>
              <a:t> </a:t>
            </a:r>
            <a:r>
              <a:rPr lang="en-US" b="1" dirty="0" smtClean="0"/>
              <a:t>AB-FUBINACA </a:t>
            </a:r>
            <a:r>
              <a:rPr lang="en-US" dirty="0" err="1" smtClean="0"/>
              <a:t>olagligt</a:t>
            </a:r>
            <a:r>
              <a:rPr lang="en-US" dirty="0" smtClean="0"/>
              <a:t> I USA</a:t>
            </a:r>
            <a:endParaRPr lang="en-US" dirty="0"/>
          </a:p>
          <a:p>
            <a:endParaRPr lang="sv-SE" dirty="0"/>
          </a:p>
        </p:txBody>
      </p:sp>
      <p:sp>
        <p:nvSpPr>
          <p:cNvPr id="4" name="textruta 3"/>
          <p:cNvSpPr txBox="1"/>
          <p:nvPr/>
        </p:nvSpPr>
        <p:spPr>
          <a:xfrm>
            <a:off x="1691680" y="1196752"/>
            <a:ext cx="2009653" cy="369332"/>
          </a:xfrm>
          <a:prstGeom prst="rect">
            <a:avLst/>
          </a:prstGeom>
          <a:noFill/>
        </p:spPr>
        <p:txBody>
          <a:bodyPr wrap="none" rtlCol="0">
            <a:spAutoFit/>
          </a:bodyPr>
          <a:lstStyle/>
          <a:p>
            <a:r>
              <a:rPr lang="sv-SE" dirty="0" smtClean="0"/>
              <a:t>Toleransutveckling</a:t>
            </a:r>
            <a:endParaRPr lang="sv-SE" dirty="0"/>
          </a:p>
        </p:txBody>
      </p:sp>
    </p:spTree>
    <p:extLst>
      <p:ext uri="{BB962C8B-B14F-4D97-AF65-F5344CB8AC3E}">
        <p14:creationId xmlns:p14="http://schemas.microsoft.com/office/powerpoint/2010/main" val="317931390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normAutofit/>
          </a:bodyPr>
          <a:lstStyle/>
          <a:p>
            <a:r>
              <a:rPr lang="en-US" dirty="0" err="1" smtClean="0"/>
              <a:t>Effekt</a:t>
            </a:r>
            <a:r>
              <a:rPr lang="en-US" dirty="0" smtClean="0"/>
              <a:t> </a:t>
            </a:r>
            <a:r>
              <a:rPr lang="en-US" dirty="0" err="1" smtClean="0"/>
              <a:t>beskrivning</a:t>
            </a:r>
            <a:r>
              <a:rPr lang="en-US" dirty="0" smtClean="0"/>
              <a:t> </a:t>
            </a:r>
            <a:r>
              <a:rPr lang="en-US" dirty="0" err="1" smtClean="0"/>
              <a:t>baseras</a:t>
            </a:r>
            <a:r>
              <a:rPr lang="en-US" dirty="0" smtClean="0"/>
              <a:t> </a:t>
            </a:r>
            <a:r>
              <a:rPr lang="en-US" dirty="0" err="1" smtClean="0"/>
              <a:t>på</a:t>
            </a:r>
            <a:r>
              <a:rPr lang="en-US" dirty="0" smtClean="0"/>
              <a:t> </a:t>
            </a:r>
            <a:r>
              <a:rPr lang="en-US" dirty="0" err="1" smtClean="0"/>
              <a:t>nätsidorna</a:t>
            </a:r>
            <a:r>
              <a:rPr lang="en-US" dirty="0" smtClean="0"/>
              <a:t> </a:t>
            </a:r>
            <a:r>
              <a:rPr lang="en-US" dirty="0" err="1" smtClean="0"/>
              <a:t>som</a:t>
            </a:r>
            <a:r>
              <a:rPr lang="en-US" dirty="0" smtClean="0"/>
              <a:t> </a:t>
            </a:r>
            <a:r>
              <a:rPr lang="en-US" dirty="0" err="1" smtClean="0"/>
              <a:t>subjectiva</a:t>
            </a:r>
            <a:r>
              <a:rPr lang="en-US" dirty="0" smtClean="0"/>
              <a:t> </a:t>
            </a:r>
            <a:r>
              <a:rPr lang="en-US" dirty="0" err="1" smtClean="0"/>
              <a:t>upplevelser</a:t>
            </a:r>
            <a:r>
              <a:rPr lang="en-US" dirty="0" smtClean="0"/>
              <a:t> </a:t>
            </a:r>
            <a:r>
              <a:rPr lang="en-US" dirty="0" err="1" smtClean="0"/>
              <a:t>rapporterat</a:t>
            </a:r>
            <a:r>
              <a:rPr lang="en-US" dirty="0" smtClean="0"/>
              <a:t> </a:t>
            </a:r>
            <a:r>
              <a:rPr lang="en-US" dirty="0"/>
              <a:t> </a:t>
            </a:r>
            <a:r>
              <a:rPr lang="en-US" dirty="0" err="1" smtClean="0"/>
              <a:t>av</a:t>
            </a:r>
            <a:r>
              <a:rPr lang="en-US" dirty="0" smtClean="0"/>
              <a:t> </a:t>
            </a:r>
            <a:r>
              <a:rPr lang="en-US" dirty="0" err="1">
                <a:hlinkClick r:id="rId2" action="ppaction://hlinkfile" tooltip="PsychonautWiki"/>
              </a:rPr>
              <a:t>PsychonautWiki</a:t>
            </a:r>
            <a:r>
              <a:rPr lang="en-US" dirty="0"/>
              <a:t> </a:t>
            </a:r>
            <a:r>
              <a:rPr lang="en-US" dirty="0">
                <a:hlinkClick r:id="rId3" action="ppaction://hlinkfile" tooltip="PsychonautWiki"/>
              </a:rPr>
              <a:t>contributors</a:t>
            </a:r>
            <a:r>
              <a:rPr lang="en-US" dirty="0" smtClean="0"/>
              <a:t>.</a:t>
            </a:r>
          </a:p>
          <a:p>
            <a:r>
              <a:rPr lang="en-US" dirty="0" err="1" smtClean="0"/>
              <a:t>Effekterna</a:t>
            </a:r>
            <a:r>
              <a:rPr lang="en-US" dirty="0" smtClean="0"/>
              <a:t> </a:t>
            </a:r>
            <a:r>
              <a:rPr lang="en-US" dirty="0" err="1" smtClean="0"/>
              <a:t>uppträder</a:t>
            </a:r>
            <a:r>
              <a:rPr lang="en-US" dirty="0" smtClean="0"/>
              <a:t> </a:t>
            </a:r>
            <a:r>
              <a:rPr lang="en-US" dirty="0" err="1" smtClean="0"/>
              <a:t>inte</a:t>
            </a:r>
            <a:r>
              <a:rPr lang="en-US" dirty="0" smtClean="0"/>
              <a:t> </a:t>
            </a:r>
            <a:r>
              <a:rPr lang="en-US" dirty="0" err="1" smtClean="0"/>
              <a:t>alla</a:t>
            </a:r>
            <a:r>
              <a:rPr lang="en-US" dirty="0" smtClean="0"/>
              <a:t> vid </a:t>
            </a:r>
            <a:r>
              <a:rPr lang="en-US" dirty="0" err="1" smtClean="0"/>
              <a:t>samma</a:t>
            </a:r>
            <a:r>
              <a:rPr lang="en-US" dirty="0" smtClean="0"/>
              <a:t> </a:t>
            </a:r>
            <a:r>
              <a:rPr lang="en-US" dirty="0" err="1" smtClean="0"/>
              <a:t>tillfälle</a:t>
            </a:r>
            <a:r>
              <a:rPr lang="en-US" dirty="0" smtClean="0"/>
              <a:t>, men med </a:t>
            </a:r>
            <a:r>
              <a:rPr lang="en-US" dirty="0" err="1" smtClean="0"/>
              <a:t>ökade</a:t>
            </a:r>
            <a:r>
              <a:rPr lang="en-US" dirty="0" smtClean="0"/>
              <a:t> </a:t>
            </a:r>
            <a:r>
              <a:rPr lang="en-US" dirty="0" err="1" smtClean="0"/>
              <a:t>doser</a:t>
            </a:r>
            <a:r>
              <a:rPr lang="en-US" dirty="0" smtClean="0"/>
              <a:t> </a:t>
            </a:r>
            <a:r>
              <a:rPr lang="en-US" dirty="0" err="1" smtClean="0"/>
              <a:t>ökar</a:t>
            </a:r>
            <a:r>
              <a:rPr lang="en-US" dirty="0" smtClean="0"/>
              <a:t> </a:t>
            </a:r>
            <a:r>
              <a:rPr lang="en-US" dirty="0" err="1" smtClean="0"/>
              <a:t>också</a:t>
            </a:r>
            <a:r>
              <a:rPr lang="en-US" dirty="0" smtClean="0"/>
              <a:t> </a:t>
            </a:r>
            <a:r>
              <a:rPr lang="en-US" dirty="0" err="1" smtClean="0"/>
              <a:t>möjligheten</a:t>
            </a:r>
            <a:r>
              <a:rPr lang="en-US" dirty="0" smtClean="0"/>
              <a:t> </a:t>
            </a:r>
            <a:r>
              <a:rPr lang="en-US" dirty="0" err="1" smtClean="0"/>
              <a:t>och</a:t>
            </a:r>
            <a:r>
              <a:rPr lang="en-US" dirty="0" smtClean="0"/>
              <a:t> </a:t>
            </a:r>
            <a:r>
              <a:rPr lang="en-US" dirty="0" err="1" smtClean="0"/>
              <a:t>ger</a:t>
            </a:r>
            <a:r>
              <a:rPr lang="en-US" dirty="0" smtClean="0"/>
              <a:t> </a:t>
            </a:r>
            <a:r>
              <a:rPr lang="en-US" dirty="0" err="1" smtClean="0"/>
              <a:t>då</a:t>
            </a:r>
            <a:r>
              <a:rPr lang="en-US" dirty="0" smtClean="0"/>
              <a:t> </a:t>
            </a:r>
            <a:r>
              <a:rPr lang="en-US" dirty="0" err="1" smtClean="0"/>
              <a:t>hela</a:t>
            </a:r>
            <a:r>
              <a:rPr lang="en-US" dirty="0" smtClean="0"/>
              <a:t> </a:t>
            </a:r>
            <a:r>
              <a:rPr lang="en-US" dirty="0" err="1" smtClean="0"/>
              <a:t>spännvidden</a:t>
            </a:r>
            <a:r>
              <a:rPr lang="en-US" dirty="0"/>
              <a:t> </a:t>
            </a:r>
            <a:r>
              <a:rPr lang="en-US" dirty="0" err="1" smtClean="0"/>
              <a:t>av</a:t>
            </a:r>
            <a:r>
              <a:rPr lang="en-US" dirty="0" smtClean="0"/>
              <a:t> </a:t>
            </a:r>
            <a:r>
              <a:rPr lang="en-US" dirty="0" err="1" smtClean="0"/>
              <a:t>symtom</a:t>
            </a:r>
            <a:r>
              <a:rPr lang="en-US" dirty="0" smtClean="0"/>
              <a:t>.</a:t>
            </a:r>
            <a:endParaRPr lang="en-US" dirty="0"/>
          </a:p>
          <a:p>
            <a:endParaRPr lang="sv-SE" dirty="0"/>
          </a:p>
        </p:txBody>
      </p:sp>
      <p:sp>
        <p:nvSpPr>
          <p:cNvPr id="3" name="Rubrik 2"/>
          <p:cNvSpPr>
            <a:spLocks noGrp="1"/>
          </p:cNvSpPr>
          <p:nvPr>
            <p:ph type="title"/>
          </p:nvPr>
        </p:nvSpPr>
        <p:spPr/>
        <p:txBody>
          <a:bodyPr>
            <a:normAutofit/>
          </a:bodyPr>
          <a:lstStyle/>
          <a:p>
            <a:r>
              <a:rPr lang="sv-SE" dirty="0" smtClean="0"/>
              <a:t>THJ018, en analog till JWH-018</a:t>
            </a:r>
            <a:endParaRPr lang="sv-SE" dirty="0"/>
          </a:p>
        </p:txBody>
      </p:sp>
    </p:spTree>
    <p:extLst>
      <p:ext uri="{BB962C8B-B14F-4D97-AF65-F5344CB8AC3E}">
        <p14:creationId xmlns:p14="http://schemas.microsoft.com/office/powerpoint/2010/main" val="188161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33400" y="228600"/>
            <a:ext cx="8220075" cy="2654300"/>
          </a:xfrm>
          <a:prstGeom prst="rect">
            <a:avLst/>
          </a:prstGeom>
          <a:noFill/>
          <a:ln w="9525">
            <a:noFill/>
            <a:miter lim="800000"/>
            <a:headEnd/>
            <a:tailEnd/>
          </a:ln>
        </p:spPr>
        <p:txBody>
          <a:bodyPr wrap="none">
            <a:spAutoFit/>
          </a:bodyPr>
          <a:lstStyle/>
          <a:p>
            <a:r>
              <a:rPr lang="en-GB" sz="2800" b="1">
                <a:solidFill>
                  <a:srgbClr val="FF9900"/>
                </a:solidFill>
                <a:latin typeface="Tahoma" pitchFamily="34" charset="0"/>
              </a:rPr>
              <a:t>Ungdomar rapporterar att cannabis ger dem:</a:t>
            </a:r>
          </a:p>
          <a:p>
            <a:endParaRPr lang="en-GB" sz="2800" b="1">
              <a:solidFill>
                <a:srgbClr val="FF9900"/>
              </a:solidFill>
              <a:latin typeface="Times New Roman" pitchFamily="18" charset="0"/>
            </a:endParaRPr>
          </a:p>
          <a:p>
            <a:pPr>
              <a:buFontTx/>
              <a:buChar char="•"/>
            </a:pPr>
            <a:r>
              <a:rPr lang="en-GB" sz="2800" b="1">
                <a:latin typeface="Times New Roman" pitchFamily="18" charset="0"/>
              </a:rPr>
              <a:t> insikt</a:t>
            </a:r>
          </a:p>
          <a:p>
            <a:pPr>
              <a:buFontTx/>
              <a:buChar char="•"/>
            </a:pPr>
            <a:r>
              <a:rPr lang="en-GB" sz="2800" b="1">
                <a:latin typeface="Times New Roman" pitchFamily="18" charset="0"/>
              </a:rPr>
              <a:t> medvetenhet</a:t>
            </a:r>
          </a:p>
          <a:p>
            <a:pPr>
              <a:buFontTx/>
              <a:buChar char="•"/>
            </a:pPr>
            <a:r>
              <a:rPr lang="en-GB" sz="2800" b="1">
                <a:latin typeface="Times New Roman" pitchFamily="18" charset="0"/>
              </a:rPr>
              <a:t> sexuella känslor</a:t>
            </a:r>
          </a:p>
          <a:p>
            <a:pPr>
              <a:buFontTx/>
              <a:buChar char="•"/>
            </a:pPr>
            <a:r>
              <a:rPr lang="en-GB" sz="2800" b="1">
                <a:latin typeface="Times New Roman" pitchFamily="18" charset="0"/>
              </a:rPr>
              <a:t> självförtroende</a:t>
            </a:r>
          </a:p>
        </p:txBody>
      </p:sp>
      <p:sp>
        <p:nvSpPr>
          <p:cNvPr id="518147" name="Text Box 3"/>
          <p:cNvSpPr txBox="1">
            <a:spLocks noChangeArrowheads="1"/>
          </p:cNvSpPr>
          <p:nvPr/>
        </p:nvSpPr>
        <p:spPr bwMode="auto">
          <a:xfrm>
            <a:off x="2743200" y="2895600"/>
            <a:ext cx="4800600" cy="1800225"/>
          </a:xfrm>
          <a:prstGeom prst="rect">
            <a:avLst/>
          </a:prstGeom>
          <a:noFill/>
          <a:ln w="12700" cap="rnd">
            <a:noFill/>
            <a:miter lim="800000"/>
            <a:headEnd type="none" w="sm" len="sm"/>
            <a:tailEnd type="none" w="med" len="lg"/>
          </a:ln>
        </p:spPr>
        <p:txBody>
          <a:bodyPr wrap="none">
            <a:spAutoFit/>
          </a:bodyPr>
          <a:lstStyle/>
          <a:p>
            <a:pPr>
              <a:buFontTx/>
              <a:buChar char="•"/>
            </a:pPr>
            <a:r>
              <a:rPr lang="en-GB" sz="2800" b="1">
                <a:latin typeface="Times New Roman" pitchFamily="18" charset="0"/>
              </a:rPr>
              <a:t> känsla av att vara vuxen</a:t>
            </a:r>
          </a:p>
          <a:p>
            <a:pPr>
              <a:buFontTx/>
              <a:buChar char="•"/>
            </a:pPr>
            <a:r>
              <a:rPr lang="en-GB" sz="2800" b="1">
                <a:latin typeface="Times New Roman" pitchFamily="18" charset="0"/>
              </a:rPr>
              <a:t> kraftfull </a:t>
            </a:r>
          </a:p>
          <a:p>
            <a:pPr>
              <a:buFontTx/>
              <a:buChar char="•"/>
            </a:pPr>
            <a:r>
              <a:rPr lang="en-GB" sz="2800" b="1">
                <a:latin typeface="Times New Roman" pitchFamily="18" charset="0"/>
              </a:rPr>
              <a:t> kreativ</a:t>
            </a:r>
          </a:p>
          <a:p>
            <a:pPr>
              <a:buFontTx/>
              <a:buChar char="•"/>
            </a:pPr>
            <a:r>
              <a:rPr lang="en-GB" sz="2800" b="1">
                <a:latin typeface="Times New Roman" pitchFamily="18" charset="0"/>
              </a:rPr>
              <a:t> en känsla av att kunna tänka</a:t>
            </a:r>
            <a:endParaRPr lang="sv-SE" sz="2400">
              <a:latin typeface="Times New Roman" pitchFamily="18" charset="0"/>
            </a:endParaRPr>
          </a:p>
        </p:txBody>
      </p:sp>
      <p:sp>
        <p:nvSpPr>
          <p:cNvPr id="518148" name="Text Box 4"/>
          <p:cNvSpPr txBox="1">
            <a:spLocks noChangeArrowheads="1"/>
          </p:cNvSpPr>
          <p:nvPr/>
        </p:nvSpPr>
        <p:spPr bwMode="auto">
          <a:xfrm>
            <a:off x="533400" y="4800600"/>
            <a:ext cx="7092950" cy="2530475"/>
          </a:xfrm>
          <a:prstGeom prst="rect">
            <a:avLst/>
          </a:prstGeom>
          <a:noFill/>
          <a:ln w="12700" cap="rnd">
            <a:noFill/>
            <a:miter lim="800000"/>
            <a:headEnd type="none" w="sm" len="sm"/>
            <a:tailEnd type="none" w="med" len="lg"/>
          </a:ln>
        </p:spPr>
        <p:txBody>
          <a:bodyPr wrap="none">
            <a:spAutoFit/>
          </a:bodyPr>
          <a:lstStyle/>
          <a:p>
            <a:pPr>
              <a:buFontTx/>
              <a:buChar char="•"/>
            </a:pPr>
            <a:r>
              <a:rPr lang="en-GB" sz="2800" b="1">
                <a:latin typeface="Times New Roman" pitchFamily="18" charset="0"/>
              </a:rPr>
              <a:t> fina känslor</a:t>
            </a:r>
          </a:p>
          <a:p>
            <a:pPr>
              <a:buFontTx/>
              <a:buChar char="•"/>
            </a:pPr>
            <a:r>
              <a:rPr lang="en-GB" sz="2800" b="1">
                <a:latin typeface="Times New Roman" pitchFamily="18" charset="0"/>
              </a:rPr>
              <a:t> en hjälp att fly undan en obehaglig situation</a:t>
            </a:r>
          </a:p>
          <a:p>
            <a:pPr>
              <a:buFontTx/>
              <a:buChar char="•"/>
            </a:pPr>
            <a:r>
              <a:rPr lang="en-GB" sz="2800" b="1">
                <a:latin typeface="Times New Roman" pitchFamily="18" charset="0"/>
              </a:rPr>
              <a:t> en hjälp att lösa personliga problem</a:t>
            </a:r>
          </a:p>
          <a:p>
            <a:pPr>
              <a:buFontTx/>
              <a:buChar char="•"/>
            </a:pPr>
            <a:r>
              <a:rPr lang="en-GB" sz="2800" b="1">
                <a:latin typeface="Times New Roman" pitchFamily="18" charset="0"/>
              </a:rPr>
              <a:t> en hjälp att somna </a:t>
            </a:r>
          </a:p>
          <a:p>
            <a:endParaRPr lang="sv-SE" sz="2400">
              <a:latin typeface="Times New Roman" pitchFamily="18" charset="0"/>
            </a:endParaRPr>
          </a:p>
          <a:p>
            <a:endParaRPr lang="sv-SE" sz="2400">
              <a:latin typeface="Times New Roman" pitchFamily="18" charset="0"/>
            </a:endParaRPr>
          </a:p>
        </p:txBody>
      </p:sp>
    </p:spTree>
    <p:extLst>
      <p:ext uri="{BB962C8B-B14F-4D97-AF65-F5344CB8AC3E}">
        <p14:creationId xmlns:p14="http://schemas.microsoft.com/office/powerpoint/2010/main" val="4280026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518147"/>
                                        </p:tgtEl>
                                        <p:attrNameLst>
                                          <p:attrName>style.visibility</p:attrName>
                                        </p:attrNameLst>
                                      </p:cBhvr>
                                      <p:to>
                                        <p:strVal val="visible"/>
                                      </p:to>
                                    </p:set>
                                    <p:anim calcmode="lin" valueType="num">
                                      <p:cBhvr additive="base">
                                        <p:cTn id="7" dur="500" fill="hold"/>
                                        <p:tgtEl>
                                          <p:spTgt spid="518147"/>
                                        </p:tgtEl>
                                        <p:attrNameLst>
                                          <p:attrName>ppt_x</p:attrName>
                                        </p:attrNameLst>
                                      </p:cBhvr>
                                      <p:tavLst>
                                        <p:tav tm="0">
                                          <p:val>
                                            <p:strVal val="0-#ppt_w/2"/>
                                          </p:val>
                                        </p:tav>
                                        <p:tav tm="100000">
                                          <p:val>
                                            <p:strVal val="#ppt_x"/>
                                          </p:val>
                                        </p:tav>
                                      </p:tavLst>
                                    </p:anim>
                                    <p:anim calcmode="lin" valueType="num">
                                      <p:cBhvr additive="base">
                                        <p:cTn id="8" dur="500" fill="hold"/>
                                        <p:tgtEl>
                                          <p:spTgt spid="518147"/>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1000"/>
                                  </p:stCondLst>
                                  <p:childTnLst>
                                    <p:set>
                                      <p:cBhvr>
                                        <p:cTn id="11" dur="1" fill="hold">
                                          <p:stCondLst>
                                            <p:cond delay="0"/>
                                          </p:stCondLst>
                                        </p:cTn>
                                        <p:tgtEl>
                                          <p:spTgt spid="518148"/>
                                        </p:tgtEl>
                                        <p:attrNameLst>
                                          <p:attrName>style.visibility</p:attrName>
                                        </p:attrNameLst>
                                      </p:cBhvr>
                                      <p:to>
                                        <p:strVal val="visible"/>
                                      </p:to>
                                    </p:set>
                                    <p:anim calcmode="lin" valueType="num">
                                      <p:cBhvr additive="base">
                                        <p:cTn id="12" dur="500" fill="hold"/>
                                        <p:tgtEl>
                                          <p:spTgt spid="518148"/>
                                        </p:tgtEl>
                                        <p:attrNameLst>
                                          <p:attrName>ppt_x</p:attrName>
                                        </p:attrNameLst>
                                      </p:cBhvr>
                                      <p:tavLst>
                                        <p:tav tm="0">
                                          <p:val>
                                            <p:strVal val="0-#ppt_w/2"/>
                                          </p:val>
                                        </p:tav>
                                        <p:tav tm="100000">
                                          <p:val>
                                            <p:strVal val="#ppt_x"/>
                                          </p:val>
                                        </p:tav>
                                      </p:tavLst>
                                    </p:anim>
                                    <p:anim calcmode="lin" valueType="num">
                                      <p:cBhvr additive="base">
                                        <p:cTn id="13" dur="500" fill="hold"/>
                                        <p:tgtEl>
                                          <p:spTgt spid="5181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47" grpId="0" autoUpdateAnimBg="0"/>
      <p:bldP spid="518148"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827584" y="1484784"/>
            <a:ext cx="7408333" cy="3450696"/>
          </a:xfrm>
        </p:spPr>
        <p:txBody>
          <a:bodyPr>
            <a:noAutofit/>
          </a:bodyPr>
          <a:lstStyle/>
          <a:p>
            <a:r>
              <a:rPr lang="en-US" sz="1800" dirty="0"/>
              <a:t>The presence of functional cannabinoid CB2 receptors in the CNS has provoked considerable controversy over the past </a:t>
            </a:r>
            <a:r>
              <a:rPr lang="en-US" sz="1800" dirty="0" smtClean="0"/>
              <a:t>few years</a:t>
            </a:r>
            <a:r>
              <a:rPr lang="en-US" sz="1800" dirty="0"/>
              <a:t>. </a:t>
            </a:r>
            <a:endParaRPr lang="en-US" sz="1800" dirty="0" smtClean="0"/>
          </a:p>
          <a:p>
            <a:endParaRPr lang="en-US" sz="1800" dirty="0"/>
          </a:p>
          <a:p>
            <a:r>
              <a:rPr lang="en-US" sz="1800" dirty="0" smtClean="0"/>
              <a:t>Formerly </a:t>
            </a:r>
            <a:r>
              <a:rPr lang="en-US" sz="1800" dirty="0"/>
              <a:t>considered as an exclusively peripheral receptor, it is now accepted that it is also present in limited </a:t>
            </a:r>
            <a:r>
              <a:rPr lang="en-US" sz="1800" dirty="0" smtClean="0"/>
              <a:t>amounts</a:t>
            </a:r>
            <a:endParaRPr lang="en-US" sz="1800" dirty="0"/>
          </a:p>
          <a:p>
            <a:r>
              <a:rPr lang="en-US" sz="1800" dirty="0"/>
              <a:t>and distinct locations in the brain of several animal species, including humans. </a:t>
            </a:r>
            <a:endParaRPr lang="en-US" sz="1800" dirty="0" smtClean="0"/>
          </a:p>
          <a:p>
            <a:endParaRPr lang="en-US" sz="1800" dirty="0"/>
          </a:p>
          <a:p>
            <a:r>
              <a:rPr lang="en-US" sz="1800" dirty="0" smtClean="0"/>
              <a:t>Furthermore</a:t>
            </a:r>
            <a:r>
              <a:rPr lang="en-US" sz="1800" dirty="0"/>
              <a:t>, the inducible nature of </a:t>
            </a:r>
            <a:r>
              <a:rPr lang="en-US" sz="1800" dirty="0" smtClean="0"/>
              <a:t>these receptors </a:t>
            </a:r>
            <a:r>
              <a:rPr lang="en-US" sz="1800" dirty="0"/>
              <a:t>under </a:t>
            </a:r>
            <a:r>
              <a:rPr lang="en-US" sz="1800" dirty="0" err="1"/>
              <a:t>neuroinflammatory</a:t>
            </a:r>
            <a:r>
              <a:rPr lang="en-US" sz="1800" dirty="0"/>
              <a:t> conditions, in contrast to CB1, makes them attractive targets for the development of </a:t>
            </a:r>
            <a:r>
              <a:rPr lang="en-US" sz="1800" dirty="0" smtClean="0"/>
              <a:t>novel therapeutic </a:t>
            </a:r>
            <a:r>
              <a:rPr lang="en-US" sz="1800" dirty="0"/>
              <a:t>approaches. </a:t>
            </a:r>
            <a:endParaRPr lang="en-US" sz="1800" dirty="0" smtClean="0"/>
          </a:p>
          <a:p>
            <a:endParaRPr lang="en-US" sz="1800" dirty="0"/>
          </a:p>
          <a:p>
            <a:r>
              <a:rPr lang="en-US" sz="1800" dirty="0" smtClean="0"/>
              <a:t>In </a:t>
            </a:r>
            <a:r>
              <a:rPr lang="en-US" sz="1800" dirty="0"/>
              <a:t>fact, the undesired psychoactive effects caused by CB1 activation have largely limited the </a:t>
            </a:r>
            <a:r>
              <a:rPr lang="en-US" sz="1800" dirty="0" smtClean="0"/>
              <a:t>clinical use </a:t>
            </a:r>
            <a:r>
              <a:rPr lang="en-US" sz="1800" dirty="0"/>
              <a:t>of cannabinoid-related compounds that act on these receptors.</a:t>
            </a:r>
            <a:endParaRPr lang="sv-SE" sz="1800" dirty="0"/>
          </a:p>
        </p:txBody>
      </p:sp>
      <p:sp>
        <p:nvSpPr>
          <p:cNvPr id="3" name="Rubrik 2"/>
          <p:cNvSpPr>
            <a:spLocks noGrp="1"/>
          </p:cNvSpPr>
          <p:nvPr>
            <p:ph type="title"/>
          </p:nvPr>
        </p:nvSpPr>
        <p:spPr/>
        <p:txBody>
          <a:bodyPr/>
          <a:lstStyle/>
          <a:p>
            <a:r>
              <a:rPr lang="sv-SE" dirty="0" smtClean="0"/>
              <a:t>CB 2 receptorn</a:t>
            </a:r>
            <a:endParaRPr lang="sv-SE" dirty="0"/>
          </a:p>
        </p:txBody>
      </p:sp>
    </p:spTree>
    <p:extLst>
      <p:ext uri="{BB962C8B-B14F-4D97-AF65-F5344CB8AC3E}">
        <p14:creationId xmlns:p14="http://schemas.microsoft.com/office/powerpoint/2010/main" val="391643142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827584" y="1340768"/>
            <a:ext cx="7920880" cy="5400600"/>
          </a:xfrm>
        </p:spPr>
        <p:txBody>
          <a:bodyPr>
            <a:normAutofit lnSpcReduction="10000"/>
          </a:bodyPr>
          <a:lstStyle/>
          <a:p>
            <a:r>
              <a:rPr lang="sv-SE" dirty="0" err="1"/>
              <a:t>More</a:t>
            </a:r>
            <a:r>
              <a:rPr lang="sv-SE" dirty="0"/>
              <a:t> </a:t>
            </a:r>
            <a:r>
              <a:rPr lang="sv-SE" dirty="0" err="1"/>
              <a:t>recently</a:t>
            </a:r>
            <a:r>
              <a:rPr lang="sv-SE" dirty="0"/>
              <a:t>, </a:t>
            </a:r>
            <a:r>
              <a:rPr lang="sv-SE" dirty="0" err="1"/>
              <a:t>additional</a:t>
            </a:r>
            <a:endParaRPr lang="sv-SE" dirty="0"/>
          </a:p>
          <a:p>
            <a:endParaRPr lang="en-US" dirty="0" smtClean="0"/>
          </a:p>
          <a:p>
            <a:r>
              <a:rPr lang="sv-SE" dirty="0" smtClean="0"/>
              <a:t>Inflammation (</a:t>
            </a:r>
            <a:r>
              <a:rPr lang="sv-SE" dirty="0" err="1"/>
              <a:t>Mukhopadhyay</a:t>
            </a:r>
            <a:r>
              <a:rPr lang="sv-SE" dirty="0"/>
              <a:t> et al., 2006) and </a:t>
            </a:r>
            <a:r>
              <a:rPr lang="sv-SE" dirty="0" err="1"/>
              <a:t>ischaemia-induced</a:t>
            </a:r>
            <a:r>
              <a:rPr lang="sv-SE" dirty="0"/>
              <a:t> </a:t>
            </a:r>
            <a:r>
              <a:rPr lang="sv-SE" dirty="0" err="1" smtClean="0"/>
              <a:t>hypoxia</a:t>
            </a:r>
            <a:r>
              <a:rPr lang="sv-SE" dirty="0" smtClean="0"/>
              <a:t> (</a:t>
            </a:r>
            <a:r>
              <a:rPr lang="sv-SE" dirty="0"/>
              <a:t>Ashton et al., 2007</a:t>
            </a:r>
            <a:r>
              <a:rPr lang="sv-SE" dirty="0" smtClean="0"/>
              <a:t>).</a:t>
            </a:r>
          </a:p>
          <a:p>
            <a:pPr marL="0" indent="0">
              <a:buNone/>
            </a:pPr>
            <a:r>
              <a:rPr lang="en-US" dirty="0" smtClean="0"/>
              <a:t> </a:t>
            </a:r>
          </a:p>
          <a:p>
            <a:r>
              <a:rPr lang="en-US" dirty="0" smtClean="0"/>
              <a:t>In </a:t>
            </a:r>
            <a:r>
              <a:rPr lang="en-US" dirty="0"/>
              <a:t>medicine, </a:t>
            </a:r>
            <a:r>
              <a:rPr lang="en-US" b="1" dirty="0" smtClean="0"/>
              <a:t>ischemia</a:t>
            </a:r>
            <a:r>
              <a:rPr lang="en-US" dirty="0" smtClean="0"/>
              <a:t>, </a:t>
            </a:r>
            <a:r>
              <a:rPr lang="en-US" dirty="0"/>
              <a:t>is a restriction in blood supply to tissues, causing a shortage of oxygen and glucose needed for cellular metabolism (to keep tissue alive).</a:t>
            </a:r>
            <a:endParaRPr lang="sv-SE" dirty="0" smtClean="0"/>
          </a:p>
          <a:p>
            <a:r>
              <a:rPr lang="sv-SE" b="1" dirty="0"/>
              <a:t>REFERENS</a:t>
            </a:r>
            <a:r>
              <a:rPr lang="sv-SE" dirty="0"/>
              <a:t>:</a:t>
            </a:r>
          </a:p>
          <a:p>
            <a:r>
              <a:rPr lang="en-US" dirty="0"/>
              <a:t>Cannabinoid CB2 receptors in human brain </a:t>
            </a:r>
            <a:r>
              <a:rPr lang="sv-SE" dirty="0"/>
              <a:t>inflammation</a:t>
            </a:r>
          </a:p>
          <a:p>
            <a:pPr marL="0" indent="0">
              <a:buNone/>
            </a:pPr>
            <a:r>
              <a:rPr lang="it-IT" dirty="0"/>
              <a:t>C Benito, RM Tolo´n, MR Pazos, E Nu´n˜ez, AI Castillo, and J Romero.</a:t>
            </a:r>
            <a:r>
              <a:rPr lang="en-US" dirty="0"/>
              <a:t> </a:t>
            </a:r>
          </a:p>
          <a:p>
            <a:pPr marL="0" indent="0">
              <a:buNone/>
            </a:pPr>
            <a:r>
              <a:rPr lang="en-US" dirty="0"/>
              <a:t>British Journal of Pharmacology (2008) 153, 277–285</a:t>
            </a:r>
          </a:p>
          <a:p>
            <a:pPr marL="0" indent="0">
              <a:buNone/>
            </a:pPr>
            <a:r>
              <a:rPr lang="en-US" dirty="0"/>
              <a:t>&amp; 2008 Nature Publishing Group All</a:t>
            </a:r>
            <a:endParaRPr lang="sv-SE" dirty="0"/>
          </a:p>
          <a:p>
            <a:endParaRPr lang="sv-SE" dirty="0"/>
          </a:p>
        </p:txBody>
      </p:sp>
      <p:sp>
        <p:nvSpPr>
          <p:cNvPr id="3" name="Rubrik 2"/>
          <p:cNvSpPr>
            <a:spLocks noGrp="1"/>
          </p:cNvSpPr>
          <p:nvPr>
            <p:ph type="title"/>
          </p:nvPr>
        </p:nvSpPr>
        <p:spPr/>
        <p:txBody>
          <a:bodyPr/>
          <a:lstStyle/>
          <a:p>
            <a:r>
              <a:rPr lang="sv-SE" dirty="0" smtClean="0"/>
              <a:t>Forts.</a:t>
            </a:r>
            <a:endParaRPr lang="sv-SE" dirty="0"/>
          </a:p>
        </p:txBody>
      </p:sp>
      <p:sp>
        <p:nvSpPr>
          <p:cNvPr id="4" name="textruta 3"/>
          <p:cNvSpPr txBox="1"/>
          <p:nvPr/>
        </p:nvSpPr>
        <p:spPr>
          <a:xfrm>
            <a:off x="827584" y="548680"/>
            <a:ext cx="4031873" cy="369332"/>
          </a:xfrm>
          <a:prstGeom prst="rect">
            <a:avLst/>
          </a:prstGeom>
          <a:noFill/>
        </p:spPr>
        <p:txBody>
          <a:bodyPr wrap="none" rtlCol="0">
            <a:spAutoFit/>
          </a:bodyPr>
          <a:lstStyle/>
          <a:p>
            <a:r>
              <a:rPr lang="sv-SE" dirty="0" smtClean="0"/>
              <a:t>Försämring av syresättningen i kroppen</a:t>
            </a:r>
            <a:endParaRPr lang="sv-SE" dirty="0"/>
          </a:p>
        </p:txBody>
      </p:sp>
    </p:spTree>
    <p:extLst>
      <p:ext uri="{BB962C8B-B14F-4D97-AF65-F5344CB8AC3E}">
        <p14:creationId xmlns:p14="http://schemas.microsoft.com/office/powerpoint/2010/main" val="114063252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533400" y="3228975"/>
            <a:ext cx="7854950" cy="1752600"/>
          </a:xfrm>
        </p:spPr>
        <p:txBody>
          <a:bodyPr/>
          <a:lstStyle/>
          <a:p>
            <a:pPr marR="0" eaLnBrk="1" hangingPunct="1"/>
            <a:r>
              <a:rPr lang="sv-SE" altLang="zh-CN" sz="2800" smtClean="0"/>
              <a:t>och hur man kan bemöta dem</a:t>
            </a:r>
            <a:endParaRPr lang="sv-SE" altLang="sv-SE" smtClean="0"/>
          </a:p>
        </p:txBody>
      </p:sp>
      <p:sp>
        <p:nvSpPr>
          <p:cNvPr id="6" name="Rectangle 2"/>
          <p:cNvSpPr>
            <a:spLocks noGrp="1"/>
          </p:cNvSpPr>
          <p:nvPr>
            <p:ph type="ctrTitle"/>
          </p:nvPr>
        </p:nvSpPr>
        <p:spPr>
          <a:xfrm>
            <a:off x="685800" y="1052736"/>
            <a:ext cx="7772400" cy="1470025"/>
          </a:xfrm>
          <a:ln>
            <a:miter lim="800000"/>
            <a:headEnd/>
            <a:tailEnd/>
          </a:ln>
        </p:spPr>
        <p:txBody>
          <a:bodyPr>
            <a:normAutofit fontScale="90000"/>
          </a:bodyPr>
          <a:lstStyle/>
          <a:p>
            <a:pPr algn="l" eaLnBrk="1" fontAlgn="auto" hangingPunct="1">
              <a:spcAft>
                <a:spcPts val="0"/>
              </a:spcAft>
              <a:defRPr/>
            </a:pPr>
            <a:r>
              <a:rPr lang="sv-SE" altLang="zh-CN" sz="3600" dirty="0">
                <a:solidFill>
                  <a:schemeClr val="tx1"/>
                </a:solidFill>
                <a:effectLst/>
                <a:ea typeface="SimSun" pitchFamily="2" charset="-122"/>
              </a:rPr>
              <a:t>Argument som personer som röker </a:t>
            </a:r>
            <a:r>
              <a:rPr lang="sv-SE" altLang="zh-CN" sz="3600" dirty="0" smtClean="0">
                <a:solidFill>
                  <a:schemeClr val="tx1"/>
                </a:solidFill>
                <a:effectLst/>
                <a:ea typeface="SimSun" pitchFamily="2" charset="-122"/>
              </a:rPr>
              <a:t>cannabis ofta använder </a:t>
            </a:r>
            <a:r>
              <a:rPr lang="sv-SE" altLang="zh-CN" sz="3600" dirty="0">
                <a:solidFill>
                  <a:schemeClr val="tx1"/>
                </a:solidFill>
                <a:effectLst/>
                <a:ea typeface="SimSun" pitchFamily="2" charset="-122"/>
              </a:rPr>
              <a:t>för att rättfärdiga sitt </a:t>
            </a:r>
            <a:r>
              <a:rPr lang="sv-SE" altLang="zh-CN" sz="3600" dirty="0" smtClean="0">
                <a:solidFill>
                  <a:schemeClr val="tx1"/>
                </a:solidFill>
                <a:effectLst/>
                <a:ea typeface="SimSun" pitchFamily="2" charset="-122"/>
              </a:rPr>
              <a:t>rökande</a:t>
            </a:r>
            <a:endParaRPr lang="sv-SE" sz="3600" dirty="0">
              <a:solidFill>
                <a:schemeClr val="tx1"/>
              </a:solidFill>
              <a:effectLst/>
            </a:endParaRPr>
          </a:p>
        </p:txBody>
      </p:sp>
    </p:spTree>
    <p:extLst>
      <p:ext uri="{BB962C8B-B14F-4D97-AF65-F5344CB8AC3E}">
        <p14:creationId xmlns:p14="http://schemas.microsoft.com/office/powerpoint/2010/main" val="136995978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p:cNvSpPr>
          <p:nvPr>
            <p:ph type="body" idx="4294967295"/>
          </p:nvPr>
        </p:nvSpPr>
        <p:spPr>
          <a:xfrm>
            <a:off x="0" y="1600200"/>
            <a:ext cx="8229600" cy="4525963"/>
          </a:xfrm>
        </p:spPr>
        <p:txBody>
          <a:bodyPr>
            <a:normAutofit lnSpcReduction="10000"/>
          </a:bodyPr>
          <a:lstStyle/>
          <a:p>
            <a:pPr marL="274320" indent="-274320" eaLnBrk="1" fontAlgn="auto" hangingPunct="1">
              <a:spcAft>
                <a:spcPts val="0"/>
              </a:spcAft>
              <a:buClr>
                <a:schemeClr val="accent3"/>
              </a:buClr>
              <a:buFont typeface="Symbol" pitchFamily="18" charset="2"/>
              <a:buChar char=""/>
              <a:defRPr/>
            </a:pPr>
            <a:r>
              <a:rPr lang="sv-SE" altLang="zh-CN" sz="2800" dirty="0"/>
              <a:t>Cannabis är en medicin.</a:t>
            </a:r>
          </a:p>
          <a:p>
            <a:pPr marL="274320" indent="-274320" eaLnBrk="1" fontAlgn="auto" hangingPunct="1">
              <a:spcAft>
                <a:spcPts val="0"/>
              </a:spcAft>
              <a:buClr>
                <a:schemeClr val="accent3"/>
              </a:buClr>
              <a:buFont typeface="Symbol" pitchFamily="18" charset="2"/>
              <a:buChar char=""/>
              <a:defRPr/>
            </a:pPr>
            <a:r>
              <a:rPr lang="sv-SE" altLang="zh-CN" sz="2800" dirty="0"/>
              <a:t>Det finns inga studier som visar att cannabis är farligt.</a:t>
            </a:r>
          </a:p>
          <a:p>
            <a:pPr marL="274320" indent="-274320" eaLnBrk="1" fontAlgn="auto" hangingPunct="1">
              <a:spcAft>
                <a:spcPts val="0"/>
              </a:spcAft>
              <a:buClr>
                <a:schemeClr val="accent3"/>
              </a:buClr>
              <a:buFont typeface="Symbol" pitchFamily="18" charset="2"/>
              <a:buChar char=""/>
              <a:defRPr/>
            </a:pPr>
            <a:r>
              <a:rPr lang="sv-SE" altLang="zh-CN" sz="2800" dirty="0"/>
              <a:t>Cannabis är mindre skadligt än alkohol.</a:t>
            </a:r>
          </a:p>
          <a:p>
            <a:pPr marL="274320" indent="-274320" eaLnBrk="1" fontAlgn="auto" hangingPunct="1">
              <a:spcAft>
                <a:spcPts val="0"/>
              </a:spcAft>
              <a:buClr>
                <a:schemeClr val="accent3"/>
              </a:buClr>
              <a:buFont typeface="Symbol" pitchFamily="18" charset="2"/>
              <a:buChar char=""/>
              <a:defRPr/>
            </a:pPr>
            <a:r>
              <a:rPr lang="sv-SE" altLang="zh-CN" sz="2800" dirty="0"/>
              <a:t>Eftersom det är kriminellt att röka cannabis blir jag stämplad av samhället som kriminell. Det är alltså hur samhället ser på en person som röker cannabis som är ett problem och därför borde det vara lagligt.</a:t>
            </a:r>
          </a:p>
          <a:p>
            <a:pPr marL="274320" indent="-274320" eaLnBrk="1" fontAlgn="auto" hangingPunct="1">
              <a:spcAft>
                <a:spcPts val="0"/>
              </a:spcAft>
              <a:buClr>
                <a:schemeClr val="accent3"/>
              </a:buClr>
              <a:buFont typeface="Symbol" pitchFamily="18" charset="2"/>
              <a:buChar char=""/>
              <a:defRPr/>
            </a:pPr>
            <a:r>
              <a:rPr lang="sv-SE" altLang="zh-CN" sz="2800" dirty="0"/>
              <a:t>Det är ett naturpreparat.</a:t>
            </a:r>
          </a:p>
          <a:p>
            <a:pPr marL="274320" indent="-274320" eaLnBrk="1" fontAlgn="auto" hangingPunct="1">
              <a:spcAft>
                <a:spcPts val="0"/>
              </a:spcAft>
              <a:buClr>
                <a:schemeClr val="accent3"/>
              </a:buClr>
              <a:buFont typeface="Wingdings 2"/>
              <a:buChar char=""/>
              <a:defRPr/>
            </a:pPr>
            <a:endParaRPr lang="sv-SE" sz="2800" dirty="0"/>
          </a:p>
        </p:txBody>
      </p:sp>
    </p:spTree>
    <p:extLst>
      <p:ext uri="{BB962C8B-B14F-4D97-AF65-F5344CB8AC3E}">
        <p14:creationId xmlns:p14="http://schemas.microsoft.com/office/powerpoint/2010/main" val="3665031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linds(horizontal)">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blinds(horizontal)">
                                      <p:cBhvr>
                                        <p:cTn id="12" dur="5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7" dur="5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blinds(horizontal)">
                                      <p:cBhvr>
                                        <p:cTn id="22" dur="5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blinds(horizontal)">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p:cNvSpPr>
          <p:nvPr>
            <p:ph type="body" idx="4294967295"/>
          </p:nvPr>
        </p:nvSpPr>
        <p:spPr>
          <a:xfrm>
            <a:off x="0" y="1600200"/>
            <a:ext cx="8229600" cy="4525963"/>
          </a:xfrm>
        </p:spPr>
        <p:txBody>
          <a:bodyPr>
            <a:normAutofit/>
          </a:bodyPr>
          <a:lstStyle/>
          <a:p>
            <a:pPr marL="274320" indent="-274320" eaLnBrk="1" fontAlgn="auto" hangingPunct="1">
              <a:spcAft>
                <a:spcPts val="0"/>
              </a:spcAft>
              <a:buClr>
                <a:schemeClr val="accent3"/>
              </a:buClr>
              <a:buFont typeface="Symbol" pitchFamily="18" charset="2"/>
              <a:buChar char=""/>
              <a:defRPr/>
            </a:pPr>
            <a:r>
              <a:rPr lang="sv-SE" altLang="zh-CN" sz="2800" dirty="0"/>
              <a:t>Man dör inte av att röka cannabis.</a:t>
            </a:r>
          </a:p>
          <a:p>
            <a:pPr marL="274320" indent="-274320" eaLnBrk="1" fontAlgn="auto" hangingPunct="1">
              <a:spcAft>
                <a:spcPts val="0"/>
              </a:spcAft>
              <a:buClr>
                <a:schemeClr val="accent3"/>
              </a:buClr>
              <a:buFont typeface="Symbol" pitchFamily="18" charset="2"/>
              <a:buChar char=""/>
              <a:defRPr/>
            </a:pPr>
            <a:r>
              <a:rPr lang="sv-SE" altLang="zh-CN" sz="2800" dirty="0"/>
              <a:t>Jag blir </a:t>
            </a:r>
            <a:r>
              <a:rPr lang="sv-SE" altLang="zh-CN" sz="2800" dirty="0" err="1"/>
              <a:t>lugn/glad/kreativ/…av</a:t>
            </a:r>
            <a:r>
              <a:rPr lang="sv-SE" altLang="zh-CN" sz="2800" dirty="0"/>
              <a:t> cannabis.</a:t>
            </a:r>
          </a:p>
          <a:p>
            <a:pPr marL="274320" indent="-274320" eaLnBrk="1" fontAlgn="auto" hangingPunct="1">
              <a:spcAft>
                <a:spcPts val="0"/>
              </a:spcAft>
              <a:buClr>
                <a:schemeClr val="accent3"/>
              </a:buClr>
              <a:buFont typeface="Symbol" pitchFamily="18" charset="2"/>
              <a:buChar char=""/>
              <a:defRPr/>
            </a:pPr>
            <a:r>
              <a:rPr lang="sv-SE" altLang="zh-CN" sz="2800" dirty="0"/>
              <a:t>Röker man bara var sjätte vecka så är det inte farligt eftersom det på den tiden hinner gå ur kroppen.</a:t>
            </a:r>
          </a:p>
          <a:p>
            <a:pPr marL="274320" indent="-274320" eaLnBrk="1" fontAlgn="auto" hangingPunct="1">
              <a:spcAft>
                <a:spcPts val="0"/>
              </a:spcAft>
              <a:buClr>
                <a:schemeClr val="accent3"/>
              </a:buClr>
              <a:buFont typeface="Symbol" pitchFamily="18" charset="2"/>
              <a:buChar char=""/>
              <a:defRPr/>
            </a:pPr>
            <a:r>
              <a:rPr lang="sv-SE" altLang="zh-CN" sz="2800" dirty="0"/>
              <a:t>Det finns så många andra problem i världen som är värre än att jag röker cannabis.</a:t>
            </a:r>
          </a:p>
          <a:p>
            <a:pPr marL="274320" indent="-274320" eaLnBrk="1" fontAlgn="auto" hangingPunct="1">
              <a:spcAft>
                <a:spcPts val="0"/>
              </a:spcAft>
              <a:buClr>
                <a:schemeClr val="accent3"/>
              </a:buClr>
              <a:buFont typeface="Symbol" pitchFamily="18" charset="2"/>
              <a:buChar char=""/>
              <a:defRPr/>
            </a:pPr>
            <a:r>
              <a:rPr lang="sv-SE" altLang="zh-CN" sz="2800" dirty="0"/>
              <a:t>Jag kan sluta röka när jag vill men jag vill inte just nu.</a:t>
            </a:r>
          </a:p>
          <a:p>
            <a:pPr marL="274320" indent="-274320" eaLnBrk="1" fontAlgn="auto" hangingPunct="1">
              <a:spcAft>
                <a:spcPts val="0"/>
              </a:spcAft>
              <a:buClr>
                <a:schemeClr val="accent3"/>
              </a:buClr>
              <a:buFont typeface="Symbol" pitchFamily="18" charset="2"/>
              <a:buChar char=""/>
              <a:defRPr/>
            </a:pPr>
            <a:r>
              <a:rPr lang="sv-SE" altLang="zh-CN" sz="2800" dirty="0"/>
              <a:t>Jag kommer inte att bli beroende.</a:t>
            </a:r>
          </a:p>
          <a:p>
            <a:pPr marL="274320" indent="-274320" eaLnBrk="1" fontAlgn="auto" hangingPunct="1">
              <a:spcAft>
                <a:spcPts val="0"/>
              </a:spcAft>
              <a:buClr>
                <a:schemeClr val="accent3"/>
              </a:buClr>
              <a:buFont typeface="Wingdings 2"/>
              <a:buChar char=""/>
              <a:defRPr/>
            </a:pPr>
            <a:endParaRPr lang="sv-SE" sz="2800" dirty="0"/>
          </a:p>
        </p:txBody>
      </p:sp>
    </p:spTree>
    <p:extLst>
      <p:ext uri="{BB962C8B-B14F-4D97-AF65-F5344CB8AC3E}">
        <p14:creationId xmlns:p14="http://schemas.microsoft.com/office/powerpoint/2010/main" val="3556285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blinds(horizontal)">
                                      <p:cBhvr>
                                        <p:cTn id="7" dur="500"/>
                                        <p:tgtEl>
                                          <p:spTgt spid="614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blinds(horizontal)">
                                      <p:cBhvr>
                                        <p:cTn id="12" dur="500"/>
                                        <p:tgtEl>
                                          <p:spTgt spid="61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Effect transition="in" filter="blinds(horizontal)">
                                      <p:cBhvr>
                                        <p:cTn id="17" dur="500"/>
                                        <p:tgtEl>
                                          <p:spTgt spid="614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147">
                                            <p:txEl>
                                              <p:pRg st="4" end="4"/>
                                            </p:txEl>
                                          </p:spTgt>
                                        </p:tgtEl>
                                        <p:attrNameLst>
                                          <p:attrName>style.visibility</p:attrName>
                                        </p:attrNameLst>
                                      </p:cBhvr>
                                      <p:to>
                                        <p:strVal val="visible"/>
                                      </p:to>
                                    </p:set>
                                    <p:animEffect transition="in" filter="blinds(horizontal)">
                                      <p:cBhvr>
                                        <p:cTn id="22" dur="500"/>
                                        <p:tgtEl>
                                          <p:spTgt spid="6147">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blinds(horizontal)">
                                      <p:cBhvr>
                                        <p:cTn id="27"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p:cNvSpPr>
          <p:nvPr>
            <p:ph type="body" idx="4294967295"/>
          </p:nvPr>
        </p:nvSpPr>
        <p:spPr>
          <a:xfrm>
            <a:off x="0" y="1600200"/>
            <a:ext cx="8229600" cy="4525963"/>
          </a:xfrm>
        </p:spPr>
        <p:txBody>
          <a:bodyPr/>
          <a:lstStyle/>
          <a:p>
            <a:pPr eaLnBrk="1" hangingPunct="1">
              <a:lnSpc>
                <a:spcPct val="90000"/>
              </a:lnSpc>
              <a:buFont typeface="Symbol" pitchFamily="18" charset="2"/>
              <a:buChar char=""/>
            </a:pPr>
            <a:r>
              <a:rPr lang="sv-SE" altLang="zh-CN" sz="2800" smtClean="0"/>
              <a:t>Det är ju legalt i Holland, där får man röka cannabis utan att det ses som ett problem.</a:t>
            </a:r>
          </a:p>
          <a:p>
            <a:pPr eaLnBrk="1" hangingPunct="1">
              <a:lnSpc>
                <a:spcPct val="90000"/>
              </a:lnSpc>
            </a:pPr>
            <a:r>
              <a:rPr lang="sv-SE" altLang="zh-CN" sz="2800" smtClean="0"/>
              <a:t>Alla röker cannabis </a:t>
            </a:r>
          </a:p>
          <a:p>
            <a:pPr eaLnBrk="1" hangingPunct="1">
              <a:lnSpc>
                <a:spcPct val="90000"/>
              </a:lnSpc>
              <a:buFont typeface="Symbol" pitchFamily="18" charset="2"/>
              <a:buChar char=""/>
            </a:pPr>
            <a:r>
              <a:rPr lang="sv-SE" altLang="zh-CN" sz="2800" smtClean="0"/>
              <a:t>Jag fungerar bättre när jag är lagom stenad. Jag har en brist som måste kompenseras med cannabis</a:t>
            </a:r>
          </a:p>
          <a:p>
            <a:pPr eaLnBrk="1" hangingPunct="1">
              <a:lnSpc>
                <a:spcPct val="90000"/>
              </a:lnSpc>
              <a:buFont typeface="Symbol" pitchFamily="18" charset="2"/>
              <a:buChar char=""/>
            </a:pPr>
            <a:r>
              <a:rPr lang="sv-SE" altLang="zh-CN" sz="2800" smtClean="0"/>
              <a:t>Jag känner många som blir negativt påverkade av cannabis men jag påverkas inte så.</a:t>
            </a:r>
          </a:p>
          <a:p>
            <a:pPr eaLnBrk="1" hangingPunct="1">
              <a:lnSpc>
                <a:spcPct val="90000"/>
              </a:lnSpc>
              <a:buFont typeface="Symbol" pitchFamily="18" charset="2"/>
              <a:buChar char=""/>
            </a:pPr>
            <a:r>
              <a:rPr lang="sv-SE" altLang="zh-CN" sz="2800" smtClean="0"/>
              <a:t>Cannabisförbudet inskränker individens frihet.</a:t>
            </a:r>
          </a:p>
          <a:p>
            <a:pPr eaLnBrk="1" hangingPunct="1">
              <a:lnSpc>
                <a:spcPct val="90000"/>
              </a:lnSpc>
            </a:pPr>
            <a:endParaRPr lang="sv-SE" altLang="sv-SE" sz="2800" smtClean="0"/>
          </a:p>
        </p:txBody>
      </p:sp>
    </p:spTree>
    <p:extLst>
      <p:ext uri="{BB962C8B-B14F-4D97-AF65-F5344CB8AC3E}">
        <p14:creationId xmlns:p14="http://schemas.microsoft.com/office/powerpoint/2010/main" val="3192918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blinds(horizontal)">
                                      <p:cBhvr>
                                        <p:cTn id="7" dur="500"/>
                                        <p:tgtEl>
                                          <p:spTgt spid="819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blinds(horizontal)">
                                      <p:cBhvr>
                                        <p:cTn id="12" dur="500"/>
                                        <p:tgtEl>
                                          <p:spTgt spid="81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animEffect transition="in" filter="blinds(horizontal)">
                                      <p:cBhvr>
                                        <p:cTn id="17" dur="500"/>
                                        <p:tgtEl>
                                          <p:spTgt spid="819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8195">
                                            <p:txEl>
                                              <p:pRg st="4" end="4"/>
                                            </p:txEl>
                                          </p:spTgt>
                                        </p:tgtEl>
                                        <p:attrNameLst>
                                          <p:attrName>style.visibility</p:attrName>
                                        </p:attrNameLst>
                                      </p:cBhvr>
                                      <p:to>
                                        <p:strVal val="visible"/>
                                      </p:to>
                                    </p:set>
                                    <p:animEffect transition="in" filter="blinds(horizontal)">
                                      <p:cBhvr>
                                        <p:cTn id="22"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p:cNvSpPr>
          <p:nvPr>
            <p:ph type="body" idx="4294967295"/>
          </p:nvPr>
        </p:nvSpPr>
        <p:spPr>
          <a:xfrm>
            <a:off x="0" y="1600200"/>
            <a:ext cx="8229600" cy="4525963"/>
          </a:xfrm>
        </p:spPr>
        <p:txBody>
          <a:bodyPr/>
          <a:lstStyle/>
          <a:p>
            <a:pPr eaLnBrk="1" hangingPunct="1">
              <a:lnSpc>
                <a:spcPct val="90000"/>
              </a:lnSpc>
              <a:buFont typeface="Symbol" pitchFamily="18" charset="2"/>
              <a:buChar char=""/>
            </a:pPr>
            <a:r>
              <a:rPr lang="sv-SE" altLang="zh-CN" smtClean="0"/>
              <a:t>Cannabis är ingen inkörsport till tyngre droger.</a:t>
            </a:r>
          </a:p>
          <a:p>
            <a:pPr eaLnBrk="1" hangingPunct="1">
              <a:lnSpc>
                <a:spcPct val="90000"/>
              </a:lnSpc>
              <a:buFont typeface="Symbol" pitchFamily="18" charset="2"/>
              <a:buChar char=""/>
            </a:pPr>
            <a:r>
              <a:rPr lang="sv-SE" altLang="zh-CN" smtClean="0"/>
              <a:t>Vi har cannabisreceptorer därför är det meningen att man ska röka cannabis.</a:t>
            </a:r>
          </a:p>
          <a:p>
            <a:pPr eaLnBrk="1" hangingPunct="1">
              <a:lnSpc>
                <a:spcPct val="90000"/>
              </a:lnSpc>
              <a:buFont typeface="Symbol" pitchFamily="18" charset="2"/>
              <a:buChar char=""/>
            </a:pPr>
            <a:r>
              <a:rPr lang="sv-SE" altLang="zh-CN" smtClean="0"/>
              <a:t>Det är min kropp så jag bestämmer själv vad jag gör med den.</a:t>
            </a:r>
          </a:p>
          <a:p>
            <a:pPr eaLnBrk="1" hangingPunct="1">
              <a:lnSpc>
                <a:spcPct val="90000"/>
              </a:lnSpc>
              <a:buFont typeface="Symbol" pitchFamily="18" charset="2"/>
              <a:buChar char=""/>
            </a:pPr>
            <a:r>
              <a:rPr lang="sv-SE" altLang="zh-CN" smtClean="0"/>
              <a:t>Cannabis är inte alls farligt. Jag känner många cannabisrökare som fungerar alldeles utmärkt, med jobb, familj och villa.</a:t>
            </a:r>
          </a:p>
          <a:p>
            <a:pPr eaLnBrk="1" hangingPunct="1">
              <a:lnSpc>
                <a:spcPct val="90000"/>
              </a:lnSpc>
            </a:pPr>
            <a:endParaRPr lang="sv-SE" altLang="sv-SE" smtClean="0"/>
          </a:p>
        </p:txBody>
      </p:sp>
    </p:spTree>
    <p:extLst>
      <p:ext uri="{BB962C8B-B14F-4D97-AF65-F5344CB8AC3E}">
        <p14:creationId xmlns:p14="http://schemas.microsoft.com/office/powerpoint/2010/main" val="41962239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7" dur="500"/>
                                        <p:tgtEl>
                                          <p:spTgt spid="102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blinds(horizontal)">
                                      <p:cBhvr>
                                        <p:cTn id="12" dur="500"/>
                                        <p:tgtEl>
                                          <p:spTgt spid="102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17"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pPr eaLnBrk="1" hangingPunct="1"/>
            <a:r>
              <a:rPr lang="sv-SE" altLang="zh-CN" sz="5200" smtClean="0">
                <a:ea typeface="SimSun" pitchFamily="2" charset="-122"/>
              </a:rPr>
              <a:t>Cannabis är en medicin.</a:t>
            </a:r>
            <a:endParaRPr lang="sv-SE" altLang="sv-SE" sz="5200" smtClean="0">
              <a:ea typeface="SimSun" pitchFamily="2" charset="-122"/>
            </a:endParaRPr>
          </a:p>
        </p:txBody>
      </p:sp>
      <p:sp>
        <p:nvSpPr>
          <p:cNvPr id="10243" name="Rectangle 3"/>
          <p:cNvSpPr>
            <a:spLocks noGrp="1"/>
          </p:cNvSpPr>
          <p:nvPr>
            <p:ph type="body" idx="1"/>
          </p:nvPr>
        </p:nvSpPr>
        <p:spPr/>
        <p:txBody>
          <a:bodyPr>
            <a:normAutofit/>
          </a:bodyPr>
          <a:lstStyle/>
          <a:p>
            <a:pPr marL="495300" indent="-495300" eaLnBrk="1" hangingPunct="1">
              <a:buFont typeface="Wingdings 2" pitchFamily="18" charset="2"/>
              <a:buAutoNum type="arabicPeriod"/>
            </a:pPr>
            <a:r>
              <a:rPr lang="sv-SE" altLang="zh-CN" i="1" smtClean="0"/>
              <a:t>I egen sak. </a:t>
            </a:r>
            <a:r>
              <a:rPr lang="sv-SE" altLang="zh-CN" smtClean="0"/>
              <a:t>Du upplever att du får hjälp av cannabis så som en medicin. Är det stressrelaterat och smärtrelaterat? Det lindrar för stunden men dock bara kort, därefter förvärras upplevelsen av symtomen. Det innebär att då måste man börja om med rökandet som sen i sin tur lindrar men efter en kort period släpper effekten och upplevs symtomen igen. Cannabis tar inte bort grunden till symtomen utan bara lindrar för stunden.</a:t>
            </a:r>
          </a:p>
          <a:p>
            <a:pPr marL="495300" indent="-495300" eaLnBrk="1" hangingPunct="1"/>
            <a:endParaRPr lang="sv-SE" altLang="sv-SE" smtClean="0"/>
          </a:p>
        </p:txBody>
      </p:sp>
    </p:spTree>
    <p:extLst>
      <p:ext uri="{BB962C8B-B14F-4D97-AF65-F5344CB8AC3E}">
        <p14:creationId xmlns:p14="http://schemas.microsoft.com/office/powerpoint/2010/main" val="364765835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p:txBody>
          <a:bodyPr/>
          <a:lstStyle/>
          <a:p>
            <a:pPr eaLnBrk="1" hangingPunct="1"/>
            <a:r>
              <a:rPr lang="sv-SE" altLang="zh-CN" sz="5200" smtClean="0">
                <a:ea typeface="SimSun" pitchFamily="2" charset="-122"/>
              </a:rPr>
              <a:t>Cannabis är en medicin.</a:t>
            </a:r>
            <a:endParaRPr lang="sv-SE" altLang="sv-SE" sz="5200" smtClean="0">
              <a:ea typeface="SimSun" pitchFamily="2" charset="-122"/>
            </a:endParaRPr>
          </a:p>
        </p:txBody>
      </p:sp>
      <p:sp>
        <p:nvSpPr>
          <p:cNvPr id="11267" name="Rectangle 3"/>
          <p:cNvSpPr>
            <a:spLocks noGrp="1"/>
          </p:cNvSpPr>
          <p:nvPr>
            <p:ph type="body" idx="1"/>
          </p:nvPr>
        </p:nvSpPr>
        <p:spPr/>
        <p:txBody>
          <a:bodyPr/>
          <a:lstStyle/>
          <a:p>
            <a:pPr marL="495300" indent="-495300" eaLnBrk="1" hangingPunct="1">
              <a:buFont typeface="Wingdings 2" pitchFamily="18" charset="2"/>
              <a:buAutoNum type="arabicPeriod"/>
            </a:pPr>
            <a:r>
              <a:rPr lang="sv-SE" altLang="zh-CN" smtClean="0"/>
              <a:t>När det gäller begreppet medicin som läkemedel så måste ett antal villkor uppfyllas för att det ska bli ett läkemedel. Det gör inte cannabis som helhet, däremot används substanser ingående i cannabis som medicin för extremt överviktiga och svårighet att hålla balansen vid multipel skleros. Dessa substanser fungerar enbart när kroppen signalerar alarm.</a:t>
            </a:r>
          </a:p>
          <a:p>
            <a:pPr marL="495300" indent="-495300" eaLnBrk="1" hangingPunct="1"/>
            <a:endParaRPr lang="sv-SE" altLang="sv-SE" smtClean="0"/>
          </a:p>
        </p:txBody>
      </p:sp>
    </p:spTree>
    <p:extLst>
      <p:ext uri="{BB962C8B-B14F-4D97-AF65-F5344CB8AC3E}">
        <p14:creationId xmlns:p14="http://schemas.microsoft.com/office/powerpoint/2010/main" val="393184948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normAutofit fontScale="90000"/>
          </a:bodyPr>
          <a:lstStyle/>
          <a:p>
            <a:pPr eaLnBrk="1" hangingPunct="1"/>
            <a:r>
              <a:rPr lang="sv-SE" altLang="zh-CN" sz="4600" smtClean="0">
                <a:ea typeface="SimSun" pitchFamily="2" charset="-122"/>
              </a:rPr>
              <a:t>Det finns inga studier som visar att cannabis är farligt.</a:t>
            </a:r>
            <a:endParaRPr lang="sv-SE" altLang="sv-SE" sz="4600" smtClean="0">
              <a:ea typeface="SimSun" pitchFamily="2" charset="-122"/>
            </a:endParaRPr>
          </a:p>
        </p:txBody>
      </p:sp>
      <p:sp>
        <p:nvSpPr>
          <p:cNvPr id="12291" name="Rectangle 3"/>
          <p:cNvSpPr>
            <a:spLocks noGrp="1"/>
          </p:cNvSpPr>
          <p:nvPr>
            <p:ph type="body" idx="1"/>
          </p:nvPr>
        </p:nvSpPr>
        <p:spPr/>
        <p:txBody>
          <a:bodyPr>
            <a:normAutofit/>
          </a:bodyPr>
          <a:lstStyle/>
          <a:p>
            <a:pPr marL="495300" indent="-495300" eaLnBrk="1" hangingPunct="1"/>
            <a:r>
              <a:rPr lang="sv-SE" altLang="zh-CN" i="1" smtClean="0"/>
              <a:t>Kroppsligt </a:t>
            </a:r>
            <a:endParaRPr lang="sv-SE" altLang="zh-CN" smtClean="0"/>
          </a:p>
          <a:p>
            <a:pPr marL="495300" indent="-495300" eaLnBrk="1" hangingPunct="1"/>
            <a:r>
              <a:rPr lang="sv-SE" altLang="zh-CN" i="1" smtClean="0"/>
              <a:t>Cannabis påverkan på andningsorganen:</a:t>
            </a:r>
            <a:r>
              <a:rPr lang="sv-SE" altLang="zh-CN" smtClean="0"/>
              <a:t> </a:t>
            </a:r>
          </a:p>
          <a:p>
            <a:pPr marL="495300" indent="-495300" eaLnBrk="1" hangingPunct="1">
              <a:buFont typeface="Wingdings 2" pitchFamily="18" charset="2"/>
              <a:buNone/>
            </a:pPr>
            <a:r>
              <a:rPr lang="sv-SE" altLang="zh-CN" smtClean="0"/>
              <a:t>De viktigaste kända långsiktiga skadeverkningarna inom andningssystemet är kronisk bronkit och cellförändringar i luftvägarna.</a:t>
            </a:r>
          </a:p>
          <a:p>
            <a:pPr marL="495300" indent="-495300" eaLnBrk="1" hangingPunct="1"/>
            <a:r>
              <a:rPr lang="sv-SE" altLang="zh-CN" i="1" smtClean="0"/>
              <a:t>Cannabis och hjärt-kärlsystemet</a:t>
            </a:r>
            <a:r>
              <a:rPr lang="sv-SE" altLang="zh-CN" smtClean="0"/>
              <a:t> </a:t>
            </a:r>
          </a:p>
          <a:p>
            <a:pPr marL="495300" indent="-495300" eaLnBrk="1" hangingPunct="1"/>
            <a:r>
              <a:rPr lang="sv-SE" altLang="zh-CN" smtClean="0"/>
              <a:t>Cannabis och fertilitet </a:t>
            </a:r>
          </a:p>
          <a:p>
            <a:pPr marL="495300" indent="-495300" eaLnBrk="1" hangingPunct="1"/>
            <a:r>
              <a:rPr lang="sv-SE" altLang="zh-CN" i="1" smtClean="0"/>
              <a:t>Cannabis effekter på immunsystemet</a:t>
            </a:r>
            <a:endParaRPr lang="sv-SE" altLang="sv-SE" smtClean="0"/>
          </a:p>
        </p:txBody>
      </p:sp>
    </p:spTree>
    <p:extLst>
      <p:ext uri="{BB962C8B-B14F-4D97-AF65-F5344CB8AC3E}">
        <p14:creationId xmlns:p14="http://schemas.microsoft.com/office/powerpoint/2010/main" val="2261609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tshållare för innehåll 2"/>
          <p:cNvSpPr>
            <a:spLocks noGrp="1"/>
          </p:cNvSpPr>
          <p:nvPr>
            <p:ph idx="4294967295"/>
          </p:nvPr>
        </p:nvSpPr>
        <p:spPr>
          <a:xfrm>
            <a:off x="468313" y="260350"/>
            <a:ext cx="8229600" cy="5272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73050" indent="-273050"/>
            <a:r>
              <a:rPr lang="sv-SE" altLang="sv-SE" dirty="0" smtClean="0">
                <a:effectLst/>
              </a:rPr>
              <a:t>Bland ungdomar med missbruk- eller beroendediagnos rapporterar </a:t>
            </a:r>
          </a:p>
          <a:p>
            <a:pPr marL="273050" indent="-273050"/>
            <a:r>
              <a:rPr lang="sv-SE" altLang="sv-SE" dirty="0" smtClean="0">
                <a:effectLst/>
              </a:rPr>
              <a:t>50 – 90 procent samsjuklighet i psykiatrisk problematik (Bender et al. 2006, </a:t>
            </a:r>
            <a:r>
              <a:rPr lang="sv-SE" altLang="sv-SE" dirty="0" err="1" smtClean="0">
                <a:effectLst/>
              </a:rPr>
              <a:t>Couwenberg</a:t>
            </a:r>
            <a:r>
              <a:rPr lang="sv-SE" altLang="sv-SE" dirty="0" smtClean="0">
                <a:effectLst/>
              </a:rPr>
              <a:t> et al 2006, Armstrong &amp; Costello 2002). </a:t>
            </a:r>
          </a:p>
          <a:p>
            <a:pPr marL="0" indent="0">
              <a:buNone/>
            </a:pPr>
            <a:endParaRPr lang="sv-SE" altLang="sv-SE" dirty="0" smtClean="0">
              <a:effectLst/>
            </a:endParaRPr>
          </a:p>
        </p:txBody>
      </p:sp>
    </p:spTree>
    <p:extLst>
      <p:ext uri="{BB962C8B-B14F-4D97-AF65-F5344CB8AC3E}">
        <p14:creationId xmlns:p14="http://schemas.microsoft.com/office/powerpoint/2010/main" val="91477421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p:txBody>
          <a:bodyPr>
            <a:normAutofit fontScale="90000"/>
          </a:bodyPr>
          <a:lstStyle/>
          <a:p>
            <a:pPr eaLnBrk="1" hangingPunct="1"/>
            <a:r>
              <a:rPr lang="sv-SE" altLang="zh-CN" sz="4600" smtClean="0">
                <a:ea typeface="SimSun" pitchFamily="2" charset="-122"/>
              </a:rPr>
              <a:t>Det finns inga studier som visar att cannabis är farligt.</a:t>
            </a:r>
            <a:endParaRPr lang="sv-SE" altLang="sv-SE" sz="4600" smtClean="0">
              <a:ea typeface="SimSun" pitchFamily="2" charset="-122"/>
            </a:endParaRPr>
          </a:p>
        </p:txBody>
      </p:sp>
      <p:sp>
        <p:nvSpPr>
          <p:cNvPr id="13315" name="Rectangle 3"/>
          <p:cNvSpPr>
            <a:spLocks noGrp="1"/>
          </p:cNvSpPr>
          <p:nvPr>
            <p:ph type="body" idx="1"/>
          </p:nvPr>
        </p:nvSpPr>
        <p:spPr/>
        <p:txBody>
          <a:bodyPr>
            <a:normAutofit fontScale="92500"/>
          </a:bodyPr>
          <a:lstStyle/>
          <a:p>
            <a:pPr eaLnBrk="1" hangingPunct="1"/>
            <a:r>
              <a:rPr lang="sv-SE" altLang="zh-CN" i="1" smtClean="0"/>
              <a:t>Psykiskt: </a:t>
            </a:r>
            <a:endParaRPr lang="sv-SE" altLang="zh-CN" smtClean="0"/>
          </a:p>
          <a:p>
            <a:pPr eaLnBrk="1" hangingPunct="1"/>
            <a:r>
              <a:rPr lang="sv-SE" altLang="zh-CN" smtClean="0"/>
              <a:t>Under senare år har ett antal studier visat att hjärnan automatiskt kompenserar för de specifika områden som cannabinoiderna påverkar. När områden som är specifikt designade för att utföra en tankeoperation inte längre fungerar optimalt, så söker sig processen alternativa vägar. Effekten blir en felprogramering som har en viss tröghet när man slutar använda cannabis och ska återställa de ursprungliga funktionerna. </a:t>
            </a:r>
            <a:endParaRPr lang="sv-SE" altLang="sv-SE" smtClean="0"/>
          </a:p>
        </p:txBody>
      </p:sp>
    </p:spTree>
    <p:extLst>
      <p:ext uri="{BB962C8B-B14F-4D97-AF65-F5344CB8AC3E}">
        <p14:creationId xmlns:p14="http://schemas.microsoft.com/office/powerpoint/2010/main" val="36367570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p:txBody>
          <a:bodyPr/>
          <a:lstStyle/>
          <a:p>
            <a:pPr eaLnBrk="1" hangingPunct="1">
              <a:defRPr/>
            </a:pPr>
            <a:endParaRPr lang="sv-SE" smtClean="0">
              <a:latin typeface="+mj-lt"/>
            </a:endParaRPr>
          </a:p>
        </p:txBody>
      </p:sp>
      <p:sp>
        <p:nvSpPr>
          <p:cNvPr id="91139" name="Rectangle 3"/>
          <p:cNvSpPr>
            <a:spLocks noGrp="1" noChangeArrowheads="1"/>
          </p:cNvSpPr>
          <p:nvPr>
            <p:ph type="body" idx="4294967295"/>
          </p:nvPr>
        </p:nvSpPr>
        <p:spPr/>
        <p:txBody>
          <a:bodyPr>
            <a:normAutofit lnSpcReduction="10000"/>
          </a:bodyPr>
          <a:lstStyle/>
          <a:p>
            <a:pPr algn="ctr" eaLnBrk="1" hangingPunct="1">
              <a:buFont typeface="Wingdings" pitchFamily="2" charset="2"/>
              <a:buNone/>
              <a:defRPr/>
            </a:pPr>
            <a:endParaRPr lang="sv-SE" sz="6600" u="sng" dirty="0" smtClean="0">
              <a:latin typeface="+mn-lt"/>
            </a:endParaRPr>
          </a:p>
          <a:p>
            <a:pPr algn="ctr" eaLnBrk="1" hangingPunct="1">
              <a:buFont typeface="Wingdings" pitchFamily="2" charset="2"/>
              <a:buNone/>
              <a:defRPr/>
            </a:pPr>
            <a:r>
              <a:rPr lang="sv-SE" sz="6600" dirty="0" smtClean="0">
                <a:latin typeface="+mn-lt"/>
              </a:rPr>
              <a:t>Cannabis är en</a:t>
            </a:r>
          </a:p>
          <a:p>
            <a:pPr algn="ctr" eaLnBrk="1" hangingPunct="1">
              <a:buFont typeface="Wingdings" pitchFamily="2" charset="2"/>
              <a:buNone/>
              <a:defRPr/>
            </a:pPr>
            <a:r>
              <a:rPr lang="sv-SE" sz="6600" dirty="0" smtClean="0">
                <a:latin typeface="+mn-lt"/>
              </a:rPr>
              <a:t> ”lätt” drog</a:t>
            </a:r>
          </a:p>
          <a:p>
            <a:pPr eaLnBrk="1" hangingPunct="1">
              <a:buFont typeface="Wingdings" pitchFamily="2" charset="2"/>
              <a:buNone/>
              <a:defRPr/>
            </a:pPr>
            <a:endParaRPr lang="sv-SE" sz="6600" dirty="0" smtClean="0">
              <a:latin typeface="+mn-lt"/>
            </a:endParaRPr>
          </a:p>
        </p:txBody>
      </p:sp>
    </p:spTree>
    <p:extLst>
      <p:ext uri="{BB962C8B-B14F-4D97-AF65-F5344CB8AC3E}">
        <p14:creationId xmlns:p14="http://schemas.microsoft.com/office/powerpoint/2010/main" val="182343015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defRPr/>
            </a:pPr>
            <a:r>
              <a:rPr lang="sv-SE" dirty="0" smtClean="0"/>
              <a:t>Detta </a:t>
            </a:r>
            <a:r>
              <a:rPr lang="sv-SE" u="sng" dirty="0" smtClean="0"/>
              <a:t>vet </a:t>
            </a:r>
            <a:r>
              <a:rPr lang="sv-SE" dirty="0" smtClean="0"/>
              <a:t>vi om cannabisskador</a:t>
            </a:r>
            <a:endParaRPr lang="sv-SE" dirty="0"/>
          </a:p>
        </p:txBody>
      </p:sp>
      <p:sp>
        <p:nvSpPr>
          <p:cNvPr id="3" name="Platshållare för innehåll 2"/>
          <p:cNvSpPr>
            <a:spLocks noGrp="1"/>
          </p:cNvSpPr>
          <p:nvPr>
            <p:ph idx="1"/>
          </p:nvPr>
        </p:nvSpPr>
        <p:spPr>
          <a:xfrm>
            <a:off x="457200" y="1600200"/>
            <a:ext cx="8229600" cy="4924425"/>
          </a:xfrm>
        </p:spPr>
        <p:txBody>
          <a:bodyPr/>
          <a:lstStyle/>
          <a:p>
            <a:pPr>
              <a:defRPr/>
            </a:pPr>
            <a:r>
              <a:rPr lang="sv-SE" dirty="0" smtClean="0"/>
              <a:t>Intellektuella funktioner försämras</a:t>
            </a:r>
          </a:p>
          <a:p>
            <a:pPr>
              <a:defRPr/>
            </a:pPr>
            <a:r>
              <a:rPr lang="sv-SE" dirty="0" smtClean="0"/>
              <a:t>Ökad risk för allvarliga psykiska sjukdomar</a:t>
            </a:r>
          </a:p>
          <a:p>
            <a:pPr>
              <a:defRPr/>
            </a:pPr>
            <a:r>
              <a:rPr lang="sv-SE" dirty="0" smtClean="0"/>
              <a:t>Beroendeframkallande</a:t>
            </a:r>
          </a:p>
          <a:p>
            <a:pPr>
              <a:defRPr/>
            </a:pPr>
            <a:r>
              <a:rPr lang="sv-SE" dirty="0" smtClean="0"/>
              <a:t>Fosterskador</a:t>
            </a:r>
          </a:p>
          <a:p>
            <a:pPr>
              <a:defRPr/>
            </a:pPr>
            <a:r>
              <a:rPr lang="sv-SE" dirty="0" smtClean="0"/>
              <a:t>Lungskador</a:t>
            </a:r>
          </a:p>
          <a:p>
            <a:pPr>
              <a:defRPr/>
            </a:pPr>
            <a:r>
              <a:rPr lang="sv-SE" dirty="0" smtClean="0"/>
              <a:t>Vissa typer av cancer</a:t>
            </a:r>
          </a:p>
          <a:p>
            <a:pPr>
              <a:defRPr/>
            </a:pPr>
            <a:r>
              <a:rPr lang="sv-SE" dirty="0" smtClean="0"/>
              <a:t>Inkörsport till andra droger</a:t>
            </a:r>
          </a:p>
          <a:p>
            <a:pPr>
              <a:defRPr/>
            </a:pPr>
            <a:r>
              <a:rPr lang="sv-SE" dirty="0" smtClean="0"/>
              <a:t>Ökad risk för trafikolyckor</a:t>
            </a:r>
          </a:p>
        </p:txBody>
      </p:sp>
    </p:spTree>
    <p:extLst>
      <p:ext uri="{BB962C8B-B14F-4D97-AF65-F5344CB8AC3E}">
        <p14:creationId xmlns:p14="http://schemas.microsoft.com/office/powerpoint/2010/main" val="44637569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Tack för uppmärksamheten</a:t>
            </a:r>
            <a:endParaRPr lang="sv-SE" dirty="0"/>
          </a:p>
        </p:txBody>
      </p:sp>
    </p:spTree>
    <p:extLst>
      <p:ext uri="{BB962C8B-B14F-4D97-AF65-F5344CB8AC3E}">
        <p14:creationId xmlns:p14="http://schemas.microsoft.com/office/powerpoint/2010/main" val="4240621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683568" y="1196752"/>
            <a:ext cx="6984776" cy="3046988"/>
          </a:xfrm>
          <a:prstGeom prst="rect">
            <a:avLst/>
          </a:prstGeom>
        </p:spPr>
        <p:txBody>
          <a:bodyPr wrap="square">
            <a:spAutoFit/>
          </a:bodyPr>
          <a:lstStyle/>
          <a:p>
            <a:pPr marL="273050" indent="-273050"/>
            <a:r>
              <a:rPr lang="sv-SE" altLang="sv-SE" sz="2400" dirty="0"/>
              <a:t>I en studie av svenska ungdomar med </a:t>
            </a:r>
            <a:r>
              <a:rPr lang="sv-SE" altLang="sv-SE" sz="2400" dirty="0" smtClean="0"/>
              <a:t>missbruksproblem/riskbruk </a:t>
            </a:r>
            <a:r>
              <a:rPr lang="sv-SE" altLang="sv-SE" sz="2400" dirty="0"/>
              <a:t>framkom </a:t>
            </a:r>
            <a:r>
              <a:rPr lang="sv-SE" altLang="sv-SE" sz="2400" dirty="0" smtClean="0"/>
              <a:t>att: </a:t>
            </a:r>
          </a:p>
          <a:p>
            <a:pPr marL="273050" indent="-273050"/>
            <a:endParaRPr lang="sv-SE" altLang="sv-SE" sz="2400" dirty="0"/>
          </a:p>
          <a:p>
            <a:pPr marL="273050" indent="-273050"/>
            <a:r>
              <a:rPr lang="sv-SE" altLang="sv-SE" sz="2400" dirty="0"/>
              <a:t>90 procent av flickorna respektive </a:t>
            </a:r>
          </a:p>
          <a:p>
            <a:pPr marL="273050" indent="-273050"/>
            <a:endParaRPr lang="sv-SE" altLang="sv-SE" sz="2400" dirty="0" smtClean="0"/>
          </a:p>
          <a:p>
            <a:pPr marL="273050" indent="-273050"/>
            <a:r>
              <a:rPr lang="sv-SE" altLang="sv-SE" sz="2400" dirty="0" smtClean="0"/>
              <a:t>82 </a:t>
            </a:r>
            <a:r>
              <a:rPr lang="sv-SE" altLang="sv-SE" sz="2400" dirty="0"/>
              <a:t>procent av pojkarna någon gång i livet hade uppfyllt kriterierna för en psykiatrisk diagnos </a:t>
            </a:r>
            <a:endParaRPr lang="sv-SE" altLang="sv-SE" sz="2400" dirty="0" smtClean="0"/>
          </a:p>
          <a:p>
            <a:pPr marL="273050" indent="-273050"/>
            <a:r>
              <a:rPr lang="sv-SE" altLang="sv-SE" sz="2400" dirty="0" smtClean="0"/>
              <a:t>(Tengström </a:t>
            </a:r>
            <a:r>
              <a:rPr lang="sv-SE" altLang="sv-SE" sz="2400" dirty="0"/>
              <a:t>2006).</a:t>
            </a:r>
          </a:p>
        </p:txBody>
      </p:sp>
    </p:spTree>
    <p:extLst>
      <p:ext uri="{BB962C8B-B14F-4D97-AF65-F5344CB8AC3E}">
        <p14:creationId xmlns:p14="http://schemas.microsoft.com/office/powerpoint/2010/main" val="3474234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latshållare för bildnummer 3"/>
          <p:cNvSpPr txBox="1">
            <a:spLocks noGrp="1"/>
          </p:cNvSpPr>
          <p:nvPr/>
        </p:nvSpPr>
        <p:spPr>
          <a:xfrm>
            <a:off x="8229600" y="6473825"/>
            <a:ext cx="758825" cy="247650"/>
          </a:xfrm>
          <a:prstGeom prst="rect">
            <a:avLst/>
          </a:prstGeom>
          <a:noFill/>
        </p:spPr>
        <p:txBody>
          <a:bodyPr/>
          <a:lstStyle/>
          <a:p>
            <a:pPr algn="r">
              <a:defRPr/>
            </a:pPr>
            <a:fld id="{36C16B88-A8FB-4DD9-834B-655C6EA0EC10}" type="slidenum">
              <a:rPr lang="en-US" sz="1200">
                <a:solidFill>
                  <a:schemeClr val="accent1">
                    <a:shade val="75000"/>
                  </a:schemeClr>
                </a:solidFill>
              </a:rPr>
              <a:pPr algn="r">
                <a:defRPr/>
              </a:pPr>
              <a:t>9</a:t>
            </a:fld>
            <a:endParaRPr lang="en-US" sz="1200">
              <a:solidFill>
                <a:schemeClr val="accent1">
                  <a:shade val="75000"/>
                </a:schemeClr>
              </a:solidFill>
            </a:endParaRPr>
          </a:p>
        </p:txBody>
      </p:sp>
      <p:sp>
        <p:nvSpPr>
          <p:cNvPr id="26627" name="Rectangle 4"/>
          <p:cNvSpPr>
            <a:spLocks noChangeArrowheads="1"/>
          </p:cNvSpPr>
          <p:nvPr/>
        </p:nvSpPr>
        <p:spPr bwMode="auto">
          <a:xfrm>
            <a:off x="468313" y="476250"/>
            <a:ext cx="54832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sz="3200" b="1">
                <a:solidFill>
                  <a:schemeClr val="accent2"/>
                </a:solidFill>
              </a:rPr>
              <a:t> </a:t>
            </a:r>
            <a:r>
              <a:rPr lang="sv-SE" altLang="sv-SE" sz="3200" b="1">
                <a:solidFill>
                  <a:schemeClr val="bg2"/>
                </a:solidFill>
              </a:rPr>
              <a:t>Psykologiska riskfaktorer</a:t>
            </a:r>
          </a:p>
        </p:txBody>
      </p:sp>
      <p:sp>
        <p:nvSpPr>
          <p:cNvPr id="26628" name="Text Box 6"/>
          <p:cNvSpPr txBox="1">
            <a:spLocks noChangeArrowheads="1"/>
          </p:cNvSpPr>
          <p:nvPr/>
        </p:nvSpPr>
        <p:spPr bwMode="auto">
          <a:xfrm>
            <a:off x="808038" y="20812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endParaRPr lang="sv-SE" altLang="sv-SE"/>
          </a:p>
        </p:txBody>
      </p:sp>
      <p:sp>
        <p:nvSpPr>
          <p:cNvPr id="35856" name="Text Box 16"/>
          <p:cNvSpPr txBox="1">
            <a:spLocks noChangeArrowheads="1"/>
          </p:cNvSpPr>
          <p:nvPr/>
        </p:nvSpPr>
        <p:spPr bwMode="auto">
          <a:xfrm>
            <a:off x="323850" y="1341438"/>
            <a:ext cx="7632700" cy="5184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buFont typeface="Wingdings" pitchFamily="2" charset="2"/>
              <a:buNone/>
            </a:pPr>
            <a:endParaRPr lang="sv-SE" altLang="sv-SE" sz="2400" dirty="0"/>
          </a:p>
          <a:p>
            <a:pPr eaLnBrk="1" hangingPunct="1">
              <a:buFont typeface="Wingdings" pitchFamily="2" charset="2"/>
              <a:buChar char="ü"/>
            </a:pPr>
            <a:r>
              <a:rPr lang="sv-SE" altLang="sv-SE" sz="2000" dirty="0"/>
              <a:t>ogynnsamma uppväxtvillkor så som förekomst av  </a:t>
            </a:r>
          </a:p>
          <a:p>
            <a:pPr eaLnBrk="1" hangingPunct="1">
              <a:buFont typeface="Wingdings" pitchFamily="2" charset="2"/>
              <a:buNone/>
            </a:pPr>
            <a:r>
              <a:rPr lang="sv-SE" altLang="sv-SE" sz="2000" dirty="0"/>
              <a:t>   våld, psykisk ohälsa och missbruk i uppväxtfamiljen</a:t>
            </a:r>
          </a:p>
          <a:p>
            <a:pPr eaLnBrk="1" hangingPunct="1">
              <a:buFont typeface="Wingdings" pitchFamily="2" charset="2"/>
              <a:buNone/>
            </a:pPr>
            <a:endParaRPr lang="sv-SE" altLang="sv-SE" sz="1200" dirty="0"/>
          </a:p>
          <a:p>
            <a:pPr eaLnBrk="1" hangingPunct="1">
              <a:buFont typeface="Wingdings" pitchFamily="2" charset="2"/>
              <a:buChar char="ü"/>
            </a:pPr>
            <a:r>
              <a:rPr lang="sv-SE" altLang="sv-SE" sz="2000" dirty="0"/>
              <a:t>svårighet med ”social anpassning”, </a:t>
            </a:r>
            <a:r>
              <a:rPr lang="sv-SE" altLang="sv-SE" sz="2000" dirty="0" err="1"/>
              <a:t>dvs</a:t>
            </a:r>
            <a:r>
              <a:rPr lang="sv-SE" altLang="sv-SE" sz="2000" dirty="0"/>
              <a:t> utanförskap</a:t>
            </a:r>
          </a:p>
          <a:p>
            <a:pPr eaLnBrk="1" hangingPunct="1">
              <a:buFont typeface="Wingdings" pitchFamily="2" charset="2"/>
              <a:buNone/>
            </a:pPr>
            <a:endParaRPr lang="sv-SE" altLang="sv-SE" sz="1200" dirty="0"/>
          </a:p>
          <a:p>
            <a:pPr eaLnBrk="1" hangingPunct="1">
              <a:buFont typeface="Wingdings" pitchFamily="2" charset="2"/>
              <a:buChar char="ü"/>
            </a:pPr>
            <a:r>
              <a:rPr lang="sv-SE" altLang="sv-SE" sz="2000" dirty="0"/>
              <a:t>låg självkänsla</a:t>
            </a:r>
            <a:r>
              <a:rPr lang="en-US" altLang="sv-SE" sz="2000" dirty="0"/>
              <a:t>, d</a:t>
            </a:r>
            <a:r>
              <a:rPr lang="sv-SE" altLang="sv-SE" sz="2000" dirty="0"/>
              <a:t>ålig impulskontroll</a:t>
            </a:r>
          </a:p>
          <a:p>
            <a:pPr eaLnBrk="1" hangingPunct="1">
              <a:buFont typeface="Wingdings" pitchFamily="2" charset="2"/>
              <a:buNone/>
            </a:pPr>
            <a:endParaRPr lang="en-US" altLang="sv-SE" sz="1200" dirty="0"/>
          </a:p>
          <a:p>
            <a:pPr eaLnBrk="1" hangingPunct="1">
              <a:buFont typeface="Wingdings" pitchFamily="2" charset="2"/>
              <a:buChar char="ü"/>
            </a:pPr>
            <a:r>
              <a:rPr lang="sv-SE" altLang="sv-SE" sz="2000" dirty="0"/>
              <a:t>instabila relationer</a:t>
            </a:r>
            <a:r>
              <a:rPr lang="en-US" altLang="sv-SE" sz="2000" dirty="0"/>
              <a:t> med o</a:t>
            </a:r>
            <a:r>
              <a:rPr lang="sv-SE" altLang="sv-SE" sz="2000" dirty="0"/>
              <a:t>tydlig gräns till själv/andra</a:t>
            </a:r>
          </a:p>
          <a:p>
            <a:pPr eaLnBrk="1" hangingPunct="1">
              <a:buFont typeface="Wingdings" pitchFamily="2" charset="2"/>
              <a:buNone/>
            </a:pPr>
            <a:endParaRPr lang="en-US" altLang="sv-SE" sz="1200" dirty="0"/>
          </a:p>
          <a:p>
            <a:pPr eaLnBrk="1" hangingPunct="1">
              <a:buFont typeface="Wingdings" pitchFamily="2" charset="2"/>
              <a:buChar char="ü"/>
            </a:pPr>
            <a:r>
              <a:rPr lang="sv-SE" altLang="sv-SE" sz="2000" dirty="0"/>
              <a:t>bristande tillit till sig själv och andra</a:t>
            </a:r>
          </a:p>
          <a:p>
            <a:pPr eaLnBrk="1" hangingPunct="1">
              <a:buFont typeface="Wingdings" pitchFamily="2" charset="2"/>
              <a:buNone/>
            </a:pPr>
            <a:endParaRPr lang="en-US" altLang="sv-SE" sz="1200" dirty="0"/>
          </a:p>
          <a:p>
            <a:pPr eaLnBrk="1" hangingPunct="1">
              <a:buFont typeface="Wingdings" pitchFamily="2" charset="2"/>
              <a:buChar char="ü"/>
            </a:pPr>
            <a:r>
              <a:rPr lang="sv-SE" altLang="sv-SE" sz="2000" dirty="0"/>
              <a:t>frekventa upplevelser av ensamhet, tomhet och leda</a:t>
            </a:r>
          </a:p>
          <a:p>
            <a:pPr eaLnBrk="1" hangingPunct="1">
              <a:buFont typeface="Wingdings" pitchFamily="2" charset="2"/>
              <a:buNone/>
            </a:pPr>
            <a:endParaRPr lang="sv-SE" altLang="sv-SE" sz="1200" dirty="0"/>
          </a:p>
          <a:p>
            <a:pPr eaLnBrk="1" hangingPunct="1">
              <a:buFont typeface="Wingdings" pitchFamily="2" charset="2"/>
              <a:buChar char="ü"/>
            </a:pPr>
            <a:r>
              <a:rPr lang="sv-SE" altLang="sv-SE" sz="2000" dirty="0"/>
              <a:t> psykisk ohälsa, psykisk funktionsnedsättning</a:t>
            </a:r>
            <a:endParaRPr lang="en-US" altLang="sv-SE" sz="2000" dirty="0"/>
          </a:p>
        </p:txBody>
      </p:sp>
      <p:sp>
        <p:nvSpPr>
          <p:cNvPr id="26630" name="Text Box 17"/>
          <p:cNvSpPr txBox="1">
            <a:spLocks noChangeArrowheads="1"/>
          </p:cNvSpPr>
          <p:nvPr/>
        </p:nvSpPr>
        <p:spPr bwMode="auto">
          <a:xfrm>
            <a:off x="7710488" y="6613525"/>
            <a:ext cx="1155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sv-SE" altLang="sv-SE" sz="1000">
                <a:solidFill>
                  <a:schemeClr val="bg1"/>
                </a:solidFill>
                <a:cs typeface="Arial" pitchFamily="34" charset="0"/>
              </a:rPr>
              <a:t>© Claudia Fahlke</a:t>
            </a:r>
          </a:p>
        </p:txBody>
      </p:sp>
      <p:sp>
        <p:nvSpPr>
          <p:cNvPr id="26631" name="Line 18"/>
          <p:cNvSpPr>
            <a:spLocks noChangeShapeType="1"/>
          </p:cNvSpPr>
          <p:nvPr/>
        </p:nvSpPr>
        <p:spPr bwMode="auto">
          <a:xfrm>
            <a:off x="468313" y="1125538"/>
            <a:ext cx="5975350" cy="0"/>
          </a:xfrm>
          <a:prstGeom prst="line">
            <a:avLst/>
          </a:prstGeom>
          <a:noFill/>
          <a:ln w="9525">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spTree>
    <p:extLst>
      <p:ext uri="{BB962C8B-B14F-4D97-AF65-F5344CB8AC3E}">
        <p14:creationId xmlns:p14="http://schemas.microsoft.com/office/powerpoint/2010/main" val="429075344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5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5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5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85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5856">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856">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856">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5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ågform">
  <a:themeElements>
    <a:clrScheme name="Våg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åg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åg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2074</TotalTime>
  <Words>4032</Words>
  <Application>Microsoft Office PowerPoint</Application>
  <PresentationFormat>Bildspel på skärmen (4:3)</PresentationFormat>
  <Paragraphs>543</Paragraphs>
  <Slides>73</Slides>
  <Notes>28</Notes>
  <HiddenSlides>0</HiddenSlides>
  <MMClips>0</MMClips>
  <ScaleCrop>false</ScaleCrop>
  <HeadingPairs>
    <vt:vector size="6" baseType="variant">
      <vt:variant>
        <vt:lpstr>Tema</vt:lpstr>
      </vt:variant>
      <vt:variant>
        <vt:i4>1</vt:i4>
      </vt:variant>
      <vt:variant>
        <vt:lpstr>Serverprogram för OLE-inbäddning</vt:lpstr>
      </vt:variant>
      <vt:variant>
        <vt:i4>3</vt:i4>
      </vt:variant>
      <vt:variant>
        <vt:lpstr>Bildrubriker</vt:lpstr>
      </vt:variant>
      <vt:variant>
        <vt:i4>73</vt:i4>
      </vt:variant>
    </vt:vector>
  </HeadingPairs>
  <TitlesOfParts>
    <vt:vector size="77" baseType="lpstr">
      <vt:lpstr>Vågform</vt:lpstr>
      <vt:lpstr>Bild</vt:lpstr>
      <vt:lpstr>Microsoft PowerPoint-bildspel</vt:lpstr>
      <vt:lpstr>Photo Editor-foto</vt:lpstr>
      <vt:lpstr>PowerPoint-presentation</vt:lpstr>
      <vt:lpstr>Innehåll</vt:lpstr>
      <vt:lpstr>Senaste nytt </vt:lpstr>
      <vt:lpstr>Drogen fyller ut ojämnheterna</vt:lpstr>
      <vt:lpstr>Vilken roll har drogen i den unges liv?</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Beståndsdelar i att inte kunna strukturera verkligheten gör att man:</vt:lpstr>
      <vt:lpstr>Ett cannabismönster skapas</vt:lpstr>
      <vt:lpstr>Forts. Cannabismönster</vt:lpstr>
      <vt:lpstr>PowerPoint-presentation</vt:lpstr>
      <vt:lpstr>PowerPoint-presentation</vt:lpstr>
      <vt:lpstr>PowerPoint-presentation</vt:lpstr>
      <vt:lpstr>PowerPoint-presentation</vt:lpstr>
      <vt:lpstr>PowerPoint-presentation</vt:lpstr>
      <vt:lpstr>PowerPoint-presentation</vt:lpstr>
      <vt:lpstr>PowerPoint-presentation</vt:lpstr>
      <vt:lpstr>Cannabis och inlärning</vt:lpstr>
      <vt:lpstr>PowerPoint-presentation</vt:lpstr>
      <vt:lpstr>Provat narkotika 5 gånger eller mer i procent, Göteborgs stad</vt:lpstr>
      <vt:lpstr>THC </vt:lpstr>
      <vt:lpstr>PowerPoint-presentation</vt:lpstr>
      <vt:lpstr>PowerPoint-presentation</vt:lpstr>
      <vt:lpstr>PowerPoint-presentation</vt:lpstr>
      <vt:lpstr>PowerPoint-presentation</vt:lpstr>
      <vt:lpstr>PowerPoint-presentation</vt:lpstr>
      <vt:lpstr>Endocannabinoider blockeras av cannabinoider och syntetiska cannabinoider</vt:lpstr>
      <vt:lpstr>PowerPoint-presentation</vt:lpstr>
      <vt:lpstr>PowerPoint-presentation</vt:lpstr>
      <vt:lpstr>PowerPoint-presentation</vt:lpstr>
      <vt:lpstr>Göteborgs spice siffror för 2013  </vt:lpstr>
      <vt:lpstr>PowerPoint-presentation</vt:lpstr>
      <vt:lpstr>PowerPoint-presentation</vt:lpstr>
      <vt:lpstr>PowerPoint-presentation</vt:lpstr>
      <vt:lpstr>PowerPoint-presentation</vt:lpstr>
      <vt:lpstr>PowerPoint-presentation</vt:lpstr>
      <vt:lpstr>Akuta skadeverkningar och CB1 agonister</vt:lpstr>
      <vt:lpstr>PowerPoint-presentation</vt:lpstr>
      <vt:lpstr>PowerPoint-presentation</vt:lpstr>
      <vt:lpstr>Abstinenssymtom som uppstår efter en lång tids bruk är: </vt:lpstr>
      <vt:lpstr>Biverkningar och faror </vt:lpstr>
      <vt:lpstr>PowerPoint-presentation</vt:lpstr>
      <vt:lpstr>PowerPoint-presentation</vt:lpstr>
      <vt:lpstr>PowerPoint-presentation</vt:lpstr>
      <vt:lpstr>Frågor som bör ställas</vt:lpstr>
      <vt:lpstr>PowerPoint-presentation</vt:lpstr>
      <vt:lpstr>PowerPoint-presentation</vt:lpstr>
      <vt:lpstr>PowerPoint-presentation</vt:lpstr>
      <vt:lpstr>THJ018, en analog till JWH-018</vt:lpstr>
      <vt:lpstr>CB 2 receptorn</vt:lpstr>
      <vt:lpstr>Forts.</vt:lpstr>
      <vt:lpstr>Argument som personer som röker cannabis ofta använder för att rättfärdiga sitt rökande</vt:lpstr>
      <vt:lpstr>PowerPoint-presentation</vt:lpstr>
      <vt:lpstr>PowerPoint-presentation</vt:lpstr>
      <vt:lpstr>PowerPoint-presentation</vt:lpstr>
      <vt:lpstr>PowerPoint-presentation</vt:lpstr>
      <vt:lpstr>Cannabis är en medicin.</vt:lpstr>
      <vt:lpstr>Cannabis är en medicin.</vt:lpstr>
      <vt:lpstr>Det finns inga studier som visar att cannabis är farligt.</vt:lpstr>
      <vt:lpstr>Det finns inga studier som visar att cannabis är farligt.</vt:lpstr>
      <vt:lpstr>PowerPoint-presentation</vt:lpstr>
      <vt:lpstr>Detta vet vi om cannabisskador</vt:lpstr>
      <vt:lpstr>Tack för uppmärksamheten</vt:lpstr>
    </vt:vector>
  </TitlesOfParts>
  <Company>Region Skåne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Spice, Precuneus och eliminationsprocessen</dc:title>
  <dc:creator>Thomas Lundqvist</dc:creator>
  <cp:lastModifiedBy>Packtopp</cp:lastModifiedBy>
  <cp:revision>239</cp:revision>
  <dcterms:created xsi:type="dcterms:W3CDTF">2014-04-10T08:01:06Z</dcterms:created>
  <dcterms:modified xsi:type="dcterms:W3CDTF">2014-10-21T07:17:00Z</dcterms:modified>
</cp:coreProperties>
</file>